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6"/>
  </p:notesMasterIdLst>
  <p:sldIdLst>
    <p:sldId id="279" r:id="rId2"/>
    <p:sldId id="277" r:id="rId3"/>
    <p:sldId id="278" r:id="rId4"/>
    <p:sldId id="257" r:id="rId5"/>
    <p:sldId id="258" r:id="rId6"/>
    <p:sldId id="265" r:id="rId7"/>
    <p:sldId id="260" r:id="rId8"/>
    <p:sldId id="261" r:id="rId9"/>
    <p:sldId id="262" r:id="rId10"/>
    <p:sldId id="263" r:id="rId11"/>
    <p:sldId id="266" r:id="rId12"/>
    <p:sldId id="264" r:id="rId13"/>
    <p:sldId id="267" r:id="rId14"/>
    <p:sldId id="268" r:id="rId15"/>
    <p:sldId id="269" r:id="rId16"/>
    <p:sldId id="281" r:id="rId17"/>
    <p:sldId id="282" r:id="rId18"/>
    <p:sldId id="270" r:id="rId19"/>
    <p:sldId id="271" r:id="rId20"/>
    <p:sldId id="272" r:id="rId21"/>
    <p:sldId id="275" r:id="rId22"/>
    <p:sldId id="273" r:id="rId23"/>
    <p:sldId id="274" r:id="rId24"/>
    <p:sldId id="27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880E15-F176-47DE-865B-8E7183058EA8}" type="datetimeFigureOut">
              <a:rPr lang="en-US" smtClean="0"/>
              <a:pPr/>
              <a:t>5/3/2019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547E1E-05AD-46C6-9235-A7C2229F5EE8}" type="slidenum">
              <a:rPr lang="en-US" smtClean="0"/>
              <a:pPr/>
              <a:t>‹#›</a:t>
            </a:fld>
            <a:endParaRPr lang="en-US"/>
          </a:p>
        </p:txBody>
      </p:sp>
    </p:spTree>
    <p:extLst>
      <p:ext uri="{BB962C8B-B14F-4D97-AF65-F5344CB8AC3E}">
        <p14:creationId xmlns:p14="http://schemas.microsoft.com/office/powerpoint/2010/main" xmlns="" val="3624467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8CF53-5DBD-44A2-A19C-9352A90353C5}" type="slidenum">
              <a:rPr lang="en-IN" smtClean="0"/>
              <a:pPr/>
              <a:t>1</a:t>
            </a:fld>
            <a:endParaRPr lang="en-IN"/>
          </a:p>
        </p:txBody>
      </p:sp>
    </p:spTree>
    <p:extLst>
      <p:ext uri="{BB962C8B-B14F-4D97-AF65-F5344CB8AC3E}">
        <p14:creationId xmlns:p14="http://schemas.microsoft.com/office/powerpoint/2010/main" xmlns="" val="178845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DE77AC6C-C476-42BE-A81A-9D87209FC552}"/>
              </a:ext>
            </a:extLst>
          </p:cNvPr>
          <p:cNvSpPr/>
          <p:nvPr/>
        </p:nvSpPr>
        <p:spPr>
          <a:xfrm>
            <a:off x="772891" y="-8991"/>
            <a:ext cx="7754540" cy="1728230"/>
          </a:xfrm>
          <a:prstGeom prst="rect">
            <a:avLst/>
          </a:prstGeom>
        </p:spPr>
        <p:txBody>
          <a:bodyPr wrap="square">
            <a:spAutoFit/>
          </a:bodyPr>
          <a:lstStyle/>
          <a:p>
            <a:pPr algn="ctr">
              <a:lnSpc>
                <a:spcPct val="107000"/>
              </a:lnSpc>
              <a:spcAft>
                <a:spcPts val="600"/>
              </a:spcAft>
            </a:pPr>
            <a:r>
              <a:rPr lang="en-IN" sz="1500" b="1" dirty="0">
                <a:latin typeface="Calibri" panose="020F0502020204030204" pitchFamily="34" charset="0"/>
                <a:ea typeface="Calibri" panose="020F0502020204030204" pitchFamily="34" charset="0"/>
                <a:cs typeface="Calibri" panose="020F0502020204030204" pitchFamily="34" charset="0"/>
              </a:rPr>
              <a:t> </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IN" sz="2700" b="1" dirty="0">
                <a:latin typeface="Times New Roman" pitchFamily="18" charset="0"/>
                <a:ea typeface="Calibri" panose="020F0502020204030204" pitchFamily="34" charset="0"/>
                <a:cs typeface="Times New Roman" pitchFamily="18" charset="0"/>
              </a:rPr>
              <a:t>MODY UNIVERSITY OF SCIENCE AND TECHNOLOGY</a:t>
            </a:r>
            <a:endParaRPr lang="en-IN" sz="2700" dirty="0">
              <a:latin typeface="Times New Roman" pitchFamily="18" charset="0"/>
              <a:ea typeface="Calibri" panose="020F0502020204030204" pitchFamily="34" charset="0"/>
              <a:cs typeface="Times New Roman" pitchFamily="18" charset="0"/>
            </a:endParaRPr>
          </a:p>
          <a:p>
            <a:pPr algn="ctr">
              <a:lnSpc>
                <a:spcPct val="107000"/>
              </a:lnSpc>
              <a:spcAft>
                <a:spcPts val="600"/>
              </a:spcAft>
            </a:pPr>
            <a:r>
              <a:rPr lang="en-IN" sz="2100" dirty="0">
                <a:latin typeface="Times New Roman" pitchFamily="18" charset="0"/>
                <a:ea typeface="Calibri" panose="020F0502020204030204" pitchFamily="34" charset="0"/>
                <a:cs typeface="Times New Roman" pitchFamily="18" charset="0"/>
              </a:rPr>
              <a:t>SCHOOL OF ENGINEERING AND TECHNOLOGY</a:t>
            </a:r>
          </a:p>
        </p:txBody>
      </p:sp>
      <p:pic>
        <p:nvPicPr>
          <p:cNvPr id="3" name="Picture 2">
            <a:extLst>
              <a:ext uri="{FF2B5EF4-FFF2-40B4-BE49-F238E27FC236}">
                <a16:creationId xmlns="" xmlns:a16="http://schemas.microsoft.com/office/drawing/2014/main" id="{46D7C24C-CAA2-400F-A09A-2EE5BFC6E26E}"/>
              </a:ext>
            </a:extLst>
          </p:cNvPr>
          <p:cNvPicPr/>
          <p:nvPr/>
        </p:nvPicPr>
        <p:blipFill rotWithShape="1">
          <a:blip r:embed="rId3" cstate="print">
            <a:extLst>
              <a:ext uri="{28A0092B-C50C-407E-A947-70E740481C1C}">
                <a14:useLocalDpi xmlns:a14="http://schemas.microsoft.com/office/drawing/2010/main" xmlns="" val="0"/>
              </a:ext>
            </a:extLst>
          </a:blip>
          <a:srcRect t="3497" r="3389"/>
          <a:stretch/>
        </p:blipFill>
        <p:spPr bwMode="auto">
          <a:xfrm>
            <a:off x="2590800" y="1752600"/>
            <a:ext cx="3205163" cy="1314450"/>
          </a:xfrm>
          <a:prstGeom prst="rect">
            <a:avLst/>
          </a:prstGeom>
          <a:ln>
            <a:noFill/>
          </a:ln>
          <a:extLst>
            <a:ext uri="{53640926-AAD7-44D8-BBD7-CCE9431645EC}">
              <a14:shadowObscured xmlns:a14="http://schemas.microsoft.com/office/drawing/2010/main" xmlns=""/>
            </a:ext>
          </a:extLst>
        </p:spPr>
      </p:pic>
      <p:sp>
        <p:nvSpPr>
          <p:cNvPr id="7" name="TextBox 6">
            <a:extLst>
              <a:ext uri="{FF2B5EF4-FFF2-40B4-BE49-F238E27FC236}">
                <a16:creationId xmlns="" xmlns:a16="http://schemas.microsoft.com/office/drawing/2014/main" id="{B35CB4F4-4848-4B74-9D81-59DF5692B086}"/>
              </a:ext>
            </a:extLst>
          </p:cNvPr>
          <p:cNvSpPr txBox="1"/>
          <p:nvPr/>
        </p:nvSpPr>
        <p:spPr>
          <a:xfrm>
            <a:off x="2214546" y="3061943"/>
            <a:ext cx="4000528" cy="1708160"/>
          </a:xfrm>
          <a:prstGeom prst="rect">
            <a:avLst/>
          </a:prstGeom>
          <a:noFill/>
        </p:spPr>
        <p:txBody>
          <a:bodyPr wrap="square" rtlCol="0">
            <a:spAutoFit/>
          </a:bodyPr>
          <a:lstStyle/>
          <a:p>
            <a:pPr algn="ctr"/>
            <a:r>
              <a:rPr lang="en-IN" sz="2100" u="sng" dirty="0" smtClean="0"/>
              <a:t>MECHANICAL WORKSHOP</a:t>
            </a:r>
          </a:p>
          <a:p>
            <a:pPr algn="ctr"/>
            <a:r>
              <a:rPr lang="en-IN" sz="2100" u="sng" smtClean="0"/>
              <a:t> (ME 14.112)</a:t>
            </a:r>
            <a:endParaRPr lang="en-IN" sz="2100" u="sng" dirty="0" smtClean="0"/>
          </a:p>
          <a:p>
            <a:pPr algn="ctr"/>
            <a:r>
              <a:rPr lang="en-IN" sz="2100" u="sng" dirty="0" smtClean="0"/>
              <a:t>SEMESTER-2</a:t>
            </a:r>
          </a:p>
          <a:p>
            <a:pPr algn="ctr"/>
            <a:endParaRPr lang="en-IN" sz="2100" u="sng" dirty="0" smtClean="0"/>
          </a:p>
          <a:p>
            <a:endParaRPr lang="en-IN" sz="2100" u="sng" dirty="0"/>
          </a:p>
        </p:txBody>
      </p:sp>
      <p:sp>
        <p:nvSpPr>
          <p:cNvPr id="8" name="TextBox 7">
            <a:extLst>
              <a:ext uri="{FF2B5EF4-FFF2-40B4-BE49-F238E27FC236}">
                <a16:creationId xmlns="" xmlns:a16="http://schemas.microsoft.com/office/drawing/2014/main" id="{4396BE44-B558-46A9-8700-4840A320CB79}"/>
              </a:ext>
            </a:extLst>
          </p:cNvPr>
          <p:cNvSpPr txBox="1"/>
          <p:nvPr/>
        </p:nvSpPr>
        <p:spPr>
          <a:xfrm>
            <a:off x="0" y="4800600"/>
            <a:ext cx="4953000" cy="1061829"/>
          </a:xfrm>
          <a:prstGeom prst="rect">
            <a:avLst/>
          </a:prstGeom>
          <a:noFill/>
        </p:spPr>
        <p:txBody>
          <a:bodyPr wrap="square" rtlCol="0">
            <a:spAutoFit/>
          </a:bodyPr>
          <a:lstStyle/>
          <a:p>
            <a:r>
              <a:rPr lang="en-IN" sz="2100" b="1" u="sng" dirty="0">
                <a:latin typeface="Algerian" panose="04020705040A02060702" pitchFamily="82" charset="0"/>
              </a:rPr>
              <a:t>SUBMITTED TO </a:t>
            </a:r>
            <a:r>
              <a:rPr lang="en-IN" sz="2100" b="1" dirty="0" smtClean="0">
                <a:latin typeface="Algerian" panose="04020705040A02060702" pitchFamily="82" charset="0"/>
              </a:rPr>
              <a:t>–</a:t>
            </a:r>
          </a:p>
          <a:p>
            <a:r>
              <a:rPr lang="en-IN" sz="2100" dirty="0" smtClean="0">
                <a:latin typeface="Times New Roman" pitchFamily="18" charset="0"/>
                <a:cs typeface="Times New Roman" pitchFamily="18" charset="0"/>
              </a:rPr>
              <a:t>DR. VIVEK PANDEY</a:t>
            </a:r>
          </a:p>
          <a:p>
            <a:endParaRPr lang="en-IN" sz="2100" dirty="0"/>
          </a:p>
        </p:txBody>
      </p:sp>
      <p:sp>
        <p:nvSpPr>
          <p:cNvPr id="11" name="TextBox 10">
            <a:extLst>
              <a:ext uri="{FF2B5EF4-FFF2-40B4-BE49-F238E27FC236}">
                <a16:creationId xmlns="" xmlns:a16="http://schemas.microsoft.com/office/drawing/2014/main" id="{300A7A56-546D-4703-8069-B65517D04984}"/>
              </a:ext>
            </a:extLst>
          </p:cNvPr>
          <p:cNvSpPr txBox="1"/>
          <p:nvPr/>
        </p:nvSpPr>
        <p:spPr>
          <a:xfrm rot="10800000" flipV="1">
            <a:off x="2500298" y="4071942"/>
            <a:ext cx="3828660" cy="369332"/>
          </a:xfrm>
          <a:prstGeom prst="rect">
            <a:avLst/>
          </a:prstGeom>
          <a:noFill/>
        </p:spPr>
        <p:txBody>
          <a:bodyPr wrap="square" rtlCol="0">
            <a:spAutoFit/>
          </a:bodyPr>
          <a:lstStyle/>
          <a:p>
            <a:r>
              <a:rPr lang="en-IN" dirty="0" smtClean="0"/>
              <a:t>PROJECT </a:t>
            </a:r>
            <a:r>
              <a:rPr lang="en-IN" dirty="0"/>
              <a:t>BASED LEARNING-PHASE </a:t>
            </a:r>
            <a:r>
              <a:rPr lang="en-IN" dirty="0" smtClean="0"/>
              <a:t>II</a:t>
            </a:r>
            <a:endParaRPr lang="en-IN" dirty="0"/>
          </a:p>
        </p:txBody>
      </p:sp>
      <p:sp>
        <p:nvSpPr>
          <p:cNvPr id="5" name="TextBox 4">
            <a:extLst>
              <a:ext uri="{FF2B5EF4-FFF2-40B4-BE49-F238E27FC236}">
                <a16:creationId xmlns="" xmlns:a16="http://schemas.microsoft.com/office/drawing/2014/main" id="{BBC3EF6A-CA29-4368-9CCE-88A35EE4D9D4}"/>
              </a:ext>
            </a:extLst>
          </p:cNvPr>
          <p:cNvSpPr txBox="1"/>
          <p:nvPr/>
        </p:nvSpPr>
        <p:spPr>
          <a:xfrm>
            <a:off x="5429256" y="4857760"/>
            <a:ext cx="3500462" cy="1754326"/>
          </a:xfrm>
          <a:prstGeom prst="rect">
            <a:avLst/>
          </a:prstGeom>
          <a:noFill/>
        </p:spPr>
        <p:txBody>
          <a:bodyPr wrap="square" rtlCol="0">
            <a:spAutoFit/>
          </a:bodyPr>
          <a:lstStyle/>
          <a:p>
            <a:r>
              <a:rPr lang="en-IN" b="1" u="sng" dirty="0">
                <a:latin typeface="Algerian" panose="04020705040A02060702" pitchFamily="82" charset="0"/>
              </a:rPr>
              <a:t>SUBMITTED BY- </a:t>
            </a:r>
          </a:p>
          <a:p>
            <a:pPr marL="285750" indent="-285750">
              <a:buFont typeface="Arial" panose="020B0604020202020204" pitchFamily="34" charset="0"/>
              <a:buChar char="•"/>
            </a:pPr>
            <a:r>
              <a:rPr lang="en-IN" dirty="0"/>
              <a:t>NIDHI </a:t>
            </a:r>
            <a:r>
              <a:rPr lang="en-IN" dirty="0" smtClean="0"/>
              <a:t>CHOUDHARY (180074)</a:t>
            </a:r>
            <a:endParaRPr lang="en-IN" dirty="0"/>
          </a:p>
          <a:p>
            <a:pPr marL="285750" indent="-285750">
              <a:buFont typeface="Arial" panose="020B0604020202020204" pitchFamily="34" charset="0"/>
              <a:buChar char="•"/>
            </a:pPr>
            <a:r>
              <a:rPr lang="en-IN" dirty="0" smtClean="0"/>
              <a:t>HARSHITA GARG (170401)</a:t>
            </a:r>
            <a:endParaRPr lang="en-IN" dirty="0"/>
          </a:p>
          <a:p>
            <a:pPr marL="285750" indent="-285750">
              <a:buFont typeface="Arial" panose="020B0604020202020204" pitchFamily="34" charset="0"/>
              <a:buChar char="•"/>
            </a:pPr>
            <a:r>
              <a:rPr lang="en-IN" dirty="0"/>
              <a:t>HIRAL </a:t>
            </a:r>
            <a:r>
              <a:rPr lang="en-IN" dirty="0" smtClean="0"/>
              <a:t>JAIN (180167)</a:t>
            </a:r>
            <a:endParaRPr lang="en-IN" dirty="0"/>
          </a:p>
          <a:p>
            <a:pPr marL="285750" indent="-285750">
              <a:buFont typeface="Arial" panose="020B0604020202020204" pitchFamily="34" charset="0"/>
              <a:buChar char="•"/>
            </a:pPr>
            <a:r>
              <a:rPr lang="en-IN" dirty="0"/>
              <a:t>AKSHITA </a:t>
            </a:r>
            <a:r>
              <a:rPr lang="en-IN" dirty="0" smtClean="0"/>
              <a:t>KANTHER (180161)</a:t>
            </a:r>
            <a:endParaRPr lang="en-IN" dirty="0"/>
          </a:p>
          <a:p>
            <a:pPr marL="285750" indent="-285750">
              <a:buFont typeface="Arial" panose="020B0604020202020204" pitchFamily="34" charset="0"/>
              <a:buChar char="•"/>
            </a:pPr>
            <a:r>
              <a:rPr lang="en-IN" dirty="0"/>
              <a:t>SIMRAN </a:t>
            </a:r>
            <a:r>
              <a:rPr lang="en-IN" dirty="0" smtClean="0"/>
              <a:t>JAIN (180181)</a:t>
            </a:r>
            <a:endParaRPr lang="en-IN" dirty="0"/>
          </a:p>
        </p:txBody>
      </p:sp>
    </p:spTree>
    <p:extLst>
      <p:ext uri="{BB962C8B-B14F-4D97-AF65-F5344CB8AC3E}">
        <p14:creationId xmlns:p14="http://schemas.microsoft.com/office/powerpoint/2010/main" xmlns="" val="3108205507"/>
      </p:ext>
    </p:extLst>
  </p:cSld>
  <p:clrMapOvr>
    <a:masterClrMapping/>
  </p:clrMapOvr>
  <p:transition>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ee the source image"/>
          <p:cNvPicPr>
            <a:picLocks noChangeAspect="1" noChangeArrowheads="1"/>
          </p:cNvPicPr>
          <p:nvPr/>
        </p:nvPicPr>
        <p:blipFill>
          <a:blip r:embed="rId2"/>
          <a:srcRect/>
          <a:stretch>
            <a:fillRect/>
          </a:stretch>
        </p:blipFill>
        <p:spPr bwMode="auto">
          <a:xfrm>
            <a:off x="609600" y="1066800"/>
            <a:ext cx="2936864" cy="2286016"/>
          </a:xfrm>
          <a:prstGeom prst="rect">
            <a:avLst/>
          </a:prstGeom>
          <a:noFill/>
        </p:spPr>
      </p:pic>
      <p:sp>
        <p:nvSpPr>
          <p:cNvPr id="4" name="TextBox 3"/>
          <p:cNvSpPr txBox="1"/>
          <p:nvPr/>
        </p:nvSpPr>
        <p:spPr>
          <a:xfrm>
            <a:off x="1295400" y="3352800"/>
            <a:ext cx="1785950" cy="369332"/>
          </a:xfrm>
          <a:prstGeom prst="rect">
            <a:avLst/>
          </a:prstGeom>
          <a:noFill/>
        </p:spPr>
        <p:txBody>
          <a:bodyPr wrap="square" rtlCol="0">
            <a:spAutoFit/>
          </a:bodyPr>
          <a:lstStyle/>
          <a:p>
            <a:r>
              <a:rPr lang="en-IN" dirty="0" smtClean="0"/>
              <a:t>CLAW HAMMER</a:t>
            </a:r>
            <a:endParaRPr lang="en-US" dirty="0"/>
          </a:p>
        </p:txBody>
      </p:sp>
      <p:cxnSp>
        <p:nvCxnSpPr>
          <p:cNvPr id="6" name="Straight Connector 5"/>
          <p:cNvCxnSpPr/>
          <p:nvPr/>
        </p:nvCxnSpPr>
        <p:spPr>
          <a:xfrm rot="5400000">
            <a:off x="2627301" y="2007383"/>
            <a:ext cx="3594916" cy="10318"/>
          </a:xfrm>
          <a:prstGeom prst="line">
            <a:avLst/>
          </a:prstGeom>
        </p:spPr>
        <p:style>
          <a:lnRef idx="1">
            <a:schemeClr val="accent1"/>
          </a:lnRef>
          <a:fillRef idx="0">
            <a:schemeClr val="accent1"/>
          </a:fillRef>
          <a:effectRef idx="0">
            <a:schemeClr val="accent1"/>
          </a:effectRef>
          <a:fontRef idx="minor">
            <a:schemeClr val="tx1"/>
          </a:fontRef>
        </p:style>
      </p:cxnSp>
      <p:pic>
        <p:nvPicPr>
          <p:cNvPr id="16388" name="Picture 4" descr="See the source image"/>
          <p:cNvPicPr>
            <a:picLocks noChangeAspect="1" noChangeArrowheads="1"/>
          </p:cNvPicPr>
          <p:nvPr/>
        </p:nvPicPr>
        <p:blipFill>
          <a:blip r:embed="rId3" cstate="print"/>
          <a:srcRect/>
          <a:stretch>
            <a:fillRect/>
          </a:stretch>
        </p:blipFill>
        <p:spPr bwMode="auto">
          <a:xfrm rot="5400000">
            <a:off x="5972180" y="3705220"/>
            <a:ext cx="1500198" cy="2928958"/>
          </a:xfrm>
          <a:prstGeom prst="rect">
            <a:avLst/>
          </a:prstGeom>
          <a:noFill/>
        </p:spPr>
      </p:pic>
      <p:sp>
        <p:nvSpPr>
          <p:cNvPr id="9" name="TextBox 8"/>
          <p:cNvSpPr txBox="1"/>
          <p:nvPr/>
        </p:nvSpPr>
        <p:spPr>
          <a:xfrm>
            <a:off x="6172200" y="6172200"/>
            <a:ext cx="1500198" cy="369332"/>
          </a:xfrm>
          <a:prstGeom prst="rect">
            <a:avLst/>
          </a:prstGeom>
          <a:noFill/>
        </p:spPr>
        <p:txBody>
          <a:bodyPr wrap="square" rtlCol="0">
            <a:spAutoFit/>
          </a:bodyPr>
          <a:lstStyle/>
          <a:p>
            <a:r>
              <a:rPr lang="en-IN" dirty="0" smtClean="0"/>
              <a:t>SASH CLAMP</a:t>
            </a:r>
            <a:endParaRPr lang="en-US" dirty="0"/>
          </a:p>
        </p:txBody>
      </p:sp>
      <p:pic>
        <p:nvPicPr>
          <p:cNvPr id="16390" name="Picture 6" descr="See the source image"/>
          <p:cNvPicPr>
            <a:picLocks noChangeAspect="1" noChangeArrowheads="1"/>
          </p:cNvPicPr>
          <p:nvPr/>
        </p:nvPicPr>
        <p:blipFill>
          <a:blip r:embed="rId4"/>
          <a:srcRect l="3750" t="4644" r="2499" b="2476"/>
          <a:stretch>
            <a:fillRect/>
          </a:stretch>
        </p:blipFill>
        <p:spPr bwMode="auto">
          <a:xfrm>
            <a:off x="5181600" y="1066800"/>
            <a:ext cx="3214710" cy="2286016"/>
          </a:xfrm>
          <a:prstGeom prst="rect">
            <a:avLst/>
          </a:prstGeom>
          <a:noFill/>
        </p:spPr>
      </p:pic>
      <p:sp>
        <p:nvSpPr>
          <p:cNvPr id="11" name="TextBox 10"/>
          <p:cNvSpPr txBox="1"/>
          <p:nvPr/>
        </p:nvSpPr>
        <p:spPr>
          <a:xfrm>
            <a:off x="5786446" y="3357562"/>
            <a:ext cx="2214578" cy="369332"/>
          </a:xfrm>
          <a:prstGeom prst="rect">
            <a:avLst/>
          </a:prstGeom>
          <a:noFill/>
        </p:spPr>
        <p:txBody>
          <a:bodyPr wrap="square" rtlCol="0">
            <a:spAutoFit/>
          </a:bodyPr>
          <a:lstStyle/>
          <a:p>
            <a:r>
              <a:rPr lang="en-IN" dirty="0" smtClean="0"/>
              <a:t>CARPENTER’S BENCH</a:t>
            </a:r>
            <a:endParaRPr lang="en-US" dirty="0"/>
          </a:p>
        </p:txBody>
      </p:sp>
      <p:sp>
        <p:nvSpPr>
          <p:cNvPr id="16392" name="AutoShape 8" descr="Image result for BAR CRAMP USED IN CARPENTRY"/>
          <p:cNvSpPr>
            <a:spLocks noChangeAspect="1" noChangeArrowheads="1"/>
          </p:cNvSpPr>
          <p:nvPr/>
        </p:nvSpPr>
        <p:spPr bwMode="auto">
          <a:xfrm>
            <a:off x="63500" y="-136525"/>
            <a:ext cx="21240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4" name="AutoShape 10" descr="Image result for BAR CRAMP USED IN CARPENTRY"/>
          <p:cNvSpPr>
            <a:spLocks noChangeAspect="1" noChangeArrowheads="1"/>
          </p:cNvSpPr>
          <p:nvPr/>
        </p:nvSpPr>
        <p:spPr bwMode="auto">
          <a:xfrm>
            <a:off x="63500" y="-136525"/>
            <a:ext cx="21240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396" name="Picture 12" descr="See the source image"/>
          <p:cNvPicPr>
            <a:picLocks noChangeAspect="1" noChangeArrowheads="1"/>
          </p:cNvPicPr>
          <p:nvPr/>
        </p:nvPicPr>
        <p:blipFill>
          <a:blip r:embed="rId5"/>
          <a:srcRect/>
          <a:stretch>
            <a:fillRect/>
          </a:stretch>
        </p:blipFill>
        <p:spPr bwMode="auto">
          <a:xfrm>
            <a:off x="714348" y="4071942"/>
            <a:ext cx="2928958" cy="2136765"/>
          </a:xfrm>
          <a:prstGeom prst="rect">
            <a:avLst/>
          </a:prstGeom>
          <a:noFill/>
        </p:spPr>
      </p:pic>
      <p:sp>
        <p:nvSpPr>
          <p:cNvPr id="15" name="TextBox 14"/>
          <p:cNvSpPr txBox="1"/>
          <p:nvPr/>
        </p:nvSpPr>
        <p:spPr>
          <a:xfrm>
            <a:off x="1643042" y="6072206"/>
            <a:ext cx="1357322" cy="369332"/>
          </a:xfrm>
          <a:prstGeom prst="rect">
            <a:avLst/>
          </a:prstGeom>
          <a:noFill/>
        </p:spPr>
        <p:txBody>
          <a:bodyPr wrap="square" rtlCol="0">
            <a:spAutoFit/>
          </a:bodyPr>
          <a:lstStyle/>
          <a:p>
            <a:r>
              <a:rPr lang="en-IN" dirty="0" smtClean="0"/>
              <a:t>BAR CLAMP</a:t>
            </a:r>
            <a:endParaRPr lang="en-US" dirty="0"/>
          </a:p>
        </p:txBody>
      </p:sp>
      <p:cxnSp>
        <p:nvCxnSpPr>
          <p:cNvPr id="17" name="Straight Connector 16"/>
          <p:cNvCxnSpPr/>
          <p:nvPr/>
        </p:nvCxnSpPr>
        <p:spPr>
          <a:xfrm flipV="1">
            <a:off x="0" y="3786190"/>
            <a:ext cx="9144000" cy="7143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2400" y="381000"/>
            <a:ext cx="3962400" cy="584775"/>
          </a:xfrm>
          <a:prstGeom prst="rect">
            <a:avLst/>
          </a:prstGeom>
          <a:noFill/>
        </p:spPr>
        <p:txBody>
          <a:bodyPr wrap="square" rtlCol="0">
            <a:spAutoFit/>
          </a:bodyPr>
          <a:lstStyle/>
          <a:p>
            <a:pPr algn="ctr"/>
            <a:r>
              <a:rPr lang="en-IN" sz="3200" u="sng" dirty="0" smtClean="0">
                <a:latin typeface="Times New Roman" pitchFamily="18" charset="0"/>
                <a:cs typeface="Times New Roman" pitchFamily="18" charset="0"/>
              </a:rPr>
              <a:t>Striking Tools</a:t>
            </a:r>
            <a:endParaRPr lang="en-US" sz="3200" u="sng" dirty="0">
              <a:latin typeface="Times New Roman" pitchFamily="18" charset="0"/>
              <a:cs typeface="Times New Roman" pitchFamily="18" charset="0"/>
            </a:endParaRPr>
          </a:p>
        </p:txBody>
      </p:sp>
      <p:sp>
        <p:nvSpPr>
          <p:cNvPr id="18" name="TextBox 17"/>
          <p:cNvSpPr txBox="1"/>
          <p:nvPr/>
        </p:nvSpPr>
        <p:spPr>
          <a:xfrm>
            <a:off x="4876800" y="304800"/>
            <a:ext cx="3581400" cy="584775"/>
          </a:xfrm>
          <a:prstGeom prst="rect">
            <a:avLst/>
          </a:prstGeom>
          <a:noFill/>
        </p:spPr>
        <p:txBody>
          <a:bodyPr wrap="square" rtlCol="0">
            <a:spAutoFit/>
          </a:bodyPr>
          <a:lstStyle/>
          <a:p>
            <a:pPr algn="ctr"/>
            <a:r>
              <a:rPr lang="en-IN" sz="3200" u="sng" dirty="0" smtClean="0">
                <a:latin typeface="Times New Roman" pitchFamily="18" charset="0"/>
                <a:cs typeface="Times New Roman" pitchFamily="18" charset="0"/>
              </a:rPr>
              <a:t>Clamping Device</a:t>
            </a:r>
            <a:endParaRPr lang="en-US" sz="32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ee the source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609600" y="1676400"/>
            <a:ext cx="7620000" cy="3046988"/>
          </a:xfrm>
          <a:prstGeom prst="rect">
            <a:avLst/>
          </a:prstGeom>
          <a:noFill/>
        </p:spPr>
        <p:txBody>
          <a:bodyPr wrap="square" rtlCol="0" anchor="ctr">
            <a:spAutoFit/>
          </a:bodyPr>
          <a:lstStyle/>
          <a:p>
            <a:pPr algn="ctr"/>
            <a:r>
              <a:rPr lang="en-IN" sz="9600" dirty="0" smtClean="0">
                <a:latin typeface="Times New Roman" pitchFamily="18" charset="0"/>
                <a:cs typeface="Times New Roman" pitchFamily="18" charset="0"/>
              </a:rPr>
              <a:t>CARPENTRY </a:t>
            </a:r>
          </a:p>
          <a:p>
            <a:pPr algn="ctr"/>
            <a:r>
              <a:rPr lang="en-IN" sz="9600" dirty="0" smtClean="0">
                <a:latin typeface="Times New Roman" pitchFamily="18" charset="0"/>
                <a:cs typeface="Times New Roman" pitchFamily="18" charset="0"/>
              </a:rPr>
              <a:t>JOINTS</a:t>
            </a:r>
            <a:endParaRPr lang="en-US" sz="96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ee the source image"/>
          <p:cNvPicPr>
            <a:picLocks noChangeAspect="1" noChangeArrowheads="1"/>
          </p:cNvPicPr>
          <p:nvPr/>
        </p:nvPicPr>
        <p:blipFill>
          <a:blip r:embed="rId2"/>
          <a:srcRect l="30202" r="6375" b="5635"/>
          <a:stretch>
            <a:fillRect/>
          </a:stretch>
        </p:blipFill>
        <p:spPr bwMode="auto">
          <a:xfrm>
            <a:off x="381000" y="685800"/>
            <a:ext cx="1643074" cy="2286016"/>
          </a:xfrm>
          <a:prstGeom prst="rect">
            <a:avLst/>
          </a:prstGeom>
          <a:noFill/>
        </p:spPr>
      </p:pic>
      <p:sp>
        <p:nvSpPr>
          <p:cNvPr id="5" name="TextBox 4"/>
          <p:cNvSpPr txBox="1"/>
          <p:nvPr/>
        </p:nvSpPr>
        <p:spPr>
          <a:xfrm>
            <a:off x="533400" y="3124200"/>
            <a:ext cx="1428760" cy="369332"/>
          </a:xfrm>
          <a:prstGeom prst="rect">
            <a:avLst/>
          </a:prstGeom>
          <a:noFill/>
        </p:spPr>
        <p:txBody>
          <a:bodyPr wrap="square" rtlCol="0">
            <a:spAutoFit/>
          </a:bodyPr>
          <a:lstStyle/>
          <a:p>
            <a:r>
              <a:rPr lang="en-IN" dirty="0" smtClean="0"/>
              <a:t>   </a:t>
            </a:r>
            <a:r>
              <a:rPr lang="en-IN" sz="1400" dirty="0" smtClean="0">
                <a:latin typeface="Times New Roman" pitchFamily="18" charset="0"/>
                <a:cs typeface="Times New Roman" pitchFamily="18" charset="0"/>
              </a:rPr>
              <a:t>BUTT JOINT</a:t>
            </a:r>
            <a:endParaRPr lang="en-US" sz="1400" dirty="0">
              <a:latin typeface="Times New Roman" pitchFamily="18" charset="0"/>
              <a:cs typeface="Times New Roman" pitchFamily="18" charset="0"/>
            </a:endParaRPr>
          </a:p>
        </p:txBody>
      </p:sp>
      <p:pic>
        <p:nvPicPr>
          <p:cNvPr id="17412" name="Picture 4" descr="See the source image"/>
          <p:cNvPicPr>
            <a:picLocks noChangeAspect="1" noChangeArrowheads="1"/>
          </p:cNvPicPr>
          <p:nvPr/>
        </p:nvPicPr>
        <p:blipFill>
          <a:blip r:embed="rId3"/>
          <a:srcRect/>
          <a:stretch>
            <a:fillRect/>
          </a:stretch>
        </p:blipFill>
        <p:spPr bwMode="auto">
          <a:xfrm>
            <a:off x="2438400" y="685800"/>
            <a:ext cx="1905000" cy="2286016"/>
          </a:xfrm>
          <a:prstGeom prst="rect">
            <a:avLst/>
          </a:prstGeom>
          <a:noFill/>
        </p:spPr>
      </p:pic>
      <p:sp>
        <p:nvSpPr>
          <p:cNvPr id="7" name="TextBox 6"/>
          <p:cNvSpPr txBox="1"/>
          <p:nvPr/>
        </p:nvSpPr>
        <p:spPr>
          <a:xfrm>
            <a:off x="2514600" y="3124200"/>
            <a:ext cx="1928826"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DOWEL PIN JOINT</a:t>
            </a:r>
            <a:endParaRPr lang="en-US" sz="1400" dirty="0">
              <a:latin typeface="Times New Roman" pitchFamily="18" charset="0"/>
              <a:cs typeface="Times New Roman" pitchFamily="18" charset="0"/>
            </a:endParaRPr>
          </a:p>
        </p:txBody>
      </p:sp>
      <p:pic>
        <p:nvPicPr>
          <p:cNvPr id="17414" name="Picture 6" descr="See the source image"/>
          <p:cNvPicPr>
            <a:picLocks noChangeAspect="1" noChangeArrowheads="1"/>
          </p:cNvPicPr>
          <p:nvPr/>
        </p:nvPicPr>
        <p:blipFill>
          <a:blip r:embed="rId4"/>
          <a:srcRect t="50001" r="50000"/>
          <a:stretch>
            <a:fillRect/>
          </a:stretch>
        </p:blipFill>
        <p:spPr bwMode="auto">
          <a:xfrm>
            <a:off x="4495800" y="838200"/>
            <a:ext cx="1905000" cy="2286000"/>
          </a:xfrm>
          <a:prstGeom prst="rect">
            <a:avLst/>
          </a:prstGeom>
          <a:noFill/>
        </p:spPr>
      </p:pic>
      <p:sp>
        <p:nvSpPr>
          <p:cNvPr id="9" name="TextBox 8"/>
          <p:cNvSpPr txBox="1"/>
          <p:nvPr/>
        </p:nvSpPr>
        <p:spPr>
          <a:xfrm>
            <a:off x="4876800" y="3124200"/>
            <a:ext cx="1500198" cy="307777"/>
          </a:xfrm>
          <a:prstGeom prst="rect">
            <a:avLst/>
          </a:prstGeom>
          <a:noFill/>
        </p:spPr>
        <p:txBody>
          <a:bodyPr wrap="square" rtlCol="0">
            <a:spAutoFit/>
          </a:bodyPr>
          <a:lstStyle/>
          <a:p>
            <a:r>
              <a:rPr lang="en-IN" sz="1400" dirty="0" smtClean="0"/>
              <a:t>CROSS LAP JOINT</a:t>
            </a:r>
            <a:endParaRPr lang="en-US" sz="1400" dirty="0"/>
          </a:p>
        </p:txBody>
      </p:sp>
      <p:pic>
        <p:nvPicPr>
          <p:cNvPr id="17416" name="Picture 8" descr="WOOD JOINTS&#10; "/>
          <p:cNvPicPr>
            <a:picLocks noChangeAspect="1" noChangeArrowheads="1"/>
          </p:cNvPicPr>
          <p:nvPr/>
        </p:nvPicPr>
        <p:blipFill>
          <a:blip r:embed="rId5"/>
          <a:srcRect l="12931" t="53097" r="62252" b="17154"/>
          <a:stretch>
            <a:fillRect/>
          </a:stretch>
        </p:blipFill>
        <p:spPr bwMode="auto">
          <a:xfrm>
            <a:off x="457200" y="3886200"/>
            <a:ext cx="1928858" cy="2133600"/>
          </a:xfrm>
          <a:prstGeom prst="rect">
            <a:avLst/>
          </a:prstGeom>
          <a:solidFill>
            <a:schemeClr val="tx1"/>
          </a:solidFill>
        </p:spPr>
      </p:pic>
      <p:sp>
        <p:nvSpPr>
          <p:cNvPr id="12" name="TextBox 11"/>
          <p:cNvSpPr txBox="1"/>
          <p:nvPr/>
        </p:nvSpPr>
        <p:spPr>
          <a:xfrm>
            <a:off x="685800" y="6096000"/>
            <a:ext cx="1500198" cy="369332"/>
          </a:xfrm>
          <a:prstGeom prst="rect">
            <a:avLst/>
          </a:prstGeom>
          <a:noFill/>
        </p:spPr>
        <p:txBody>
          <a:bodyPr wrap="square" rtlCol="0">
            <a:spAutoFit/>
          </a:bodyPr>
          <a:lstStyle/>
          <a:p>
            <a:r>
              <a:rPr lang="en-IN" dirty="0" smtClean="0"/>
              <a:t>      </a:t>
            </a:r>
            <a:r>
              <a:rPr lang="en-IN" sz="1400" dirty="0" smtClean="0"/>
              <a:t> LAP JOINT</a:t>
            </a:r>
            <a:endParaRPr lang="en-US" sz="1400" dirty="0"/>
          </a:p>
        </p:txBody>
      </p:sp>
      <p:pic>
        <p:nvPicPr>
          <p:cNvPr id="17418" name="Picture 10" descr="See the source image"/>
          <p:cNvPicPr>
            <a:picLocks noChangeAspect="1" noChangeArrowheads="1"/>
          </p:cNvPicPr>
          <p:nvPr/>
        </p:nvPicPr>
        <p:blipFill>
          <a:blip r:embed="rId6" cstate="print"/>
          <a:srcRect/>
          <a:stretch>
            <a:fillRect/>
          </a:stretch>
        </p:blipFill>
        <p:spPr bwMode="auto">
          <a:xfrm>
            <a:off x="6400800" y="3886200"/>
            <a:ext cx="2000264" cy="2057400"/>
          </a:xfrm>
          <a:prstGeom prst="rect">
            <a:avLst/>
          </a:prstGeom>
          <a:noFill/>
        </p:spPr>
      </p:pic>
      <p:sp>
        <p:nvSpPr>
          <p:cNvPr id="14" name="TextBox 13"/>
          <p:cNvSpPr txBox="1"/>
          <p:nvPr/>
        </p:nvSpPr>
        <p:spPr>
          <a:xfrm>
            <a:off x="6553200" y="6096000"/>
            <a:ext cx="1714512" cy="307777"/>
          </a:xfrm>
          <a:prstGeom prst="rect">
            <a:avLst/>
          </a:prstGeom>
          <a:noFill/>
        </p:spPr>
        <p:txBody>
          <a:bodyPr wrap="square" rtlCol="0">
            <a:spAutoFit/>
          </a:bodyPr>
          <a:lstStyle/>
          <a:p>
            <a:r>
              <a:rPr lang="en-IN" sz="1400" dirty="0" smtClean="0"/>
              <a:t>  CORNER LAP JOINT</a:t>
            </a:r>
            <a:endParaRPr lang="en-US" sz="1400" dirty="0"/>
          </a:p>
        </p:txBody>
      </p:sp>
      <p:pic>
        <p:nvPicPr>
          <p:cNvPr id="17420" name="Picture 12" descr="See the source image"/>
          <p:cNvPicPr>
            <a:picLocks noChangeAspect="1" noChangeArrowheads="1"/>
          </p:cNvPicPr>
          <p:nvPr/>
        </p:nvPicPr>
        <p:blipFill>
          <a:blip r:embed="rId7"/>
          <a:srcRect/>
          <a:stretch>
            <a:fillRect/>
          </a:stretch>
        </p:blipFill>
        <p:spPr bwMode="auto">
          <a:xfrm>
            <a:off x="2971800" y="4038600"/>
            <a:ext cx="2807280" cy="2057400"/>
          </a:xfrm>
          <a:prstGeom prst="rect">
            <a:avLst/>
          </a:prstGeom>
          <a:noFill/>
        </p:spPr>
      </p:pic>
      <p:sp>
        <p:nvSpPr>
          <p:cNvPr id="16" name="TextBox 15"/>
          <p:cNvSpPr txBox="1"/>
          <p:nvPr/>
        </p:nvSpPr>
        <p:spPr>
          <a:xfrm>
            <a:off x="3505200" y="6172200"/>
            <a:ext cx="2143140" cy="307777"/>
          </a:xfrm>
          <a:prstGeom prst="rect">
            <a:avLst/>
          </a:prstGeom>
          <a:noFill/>
        </p:spPr>
        <p:txBody>
          <a:bodyPr wrap="square" rtlCol="0">
            <a:spAutoFit/>
          </a:bodyPr>
          <a:lstStyle/>
          <a:p>
            <a:r>
              <a:rPr lang="en-IN" sz="1400" dirty="0" smtClean="0"/>
              <a:t>BRIDDLE JOINT</a:t>
            </a:r>
            <a:endParaRPr lang="en-US" sz="1400" dirty="0"/>
          </a:p>
        </p:txBody>
      </p:sp>
      <p:pic>
        <p:nvPicPr>
          <p:cNvPr id="17422" name="Picture 14" descr="See the source image"/>
          <p:cNvPicPr>
            <a:picLocks noChangeAspect="1" noChangeArrowheads="1"/>
          </p:cNvPicPr>
          <p:nvPr/>
        </p:nvPicPr>
        <p:blipFill>
          <a:blip r:embed="rId8" cstate="print"/>
          <a:srcRect/>
          <a:stretch>
            <a:fillRect/>
          </a:stretch>
        </p:blipFill>
        <p:spPr bwMode="auto">
          <a:xfrm>
            <a:off x="6934200" y="838200"/>
            <a:ext cx="1857388" cy="2209800"/>
          </a:xfrm>
          <a:prstGeom prst="rect">
            <a:avLst/>
          </a:prstGeom>
          <a:noFill/>
        </p:spPr>
      </p:pic>
      <p:sp>
        <p:nvSpPr>
          <p:cNvPr id="19" name="TextBox 18"/>
          <p:cNvSpPr txBox="1"/>
          <p:nvPr/>
        </p:nvSpPr>
        <p:spPr>
          <a:xfrm>
            <a:off x="7086600" y="3124200"/>
            <a:ext cx="1285884" cy="307777"/>
          </a:xfrm>
          <a:prstGeom prst="rect">
            <a:avLst/>
          </a:prstGeom>
          <a:noFill/>
        </p:spPr>
        <p:txBody>
          <a:bodyPr wrap="square" rtlCol="0">
            <a:spAutoFit/>
          </a:bodyPr>
          <a:lstStyle/>
          <a:p>
            <a:r>
              <a:rPr lang="en-IN" sz="1400" dirty="0" smtClean="0"/>
              <a:t>FEATHER JOINT</a:t>
            </a:r>
            <a:endParaRPr lang="en-US" sz="1400" dirty="0"/>
          </a:p>
        </p:txBody>
      </p:sp>
      <p:cxnSp>
        <p:nvCxnSpPr>
          <p:cNvPr id="18" name="Straight Connector 17"/>
          <p:cNvCxnSpPr/>
          <p:nvPr/>
        </p:nvCxnSpPr>
        <p:spPr>
          <a:xfrm>
            <a:off x="0" y="3657600"/>
            <a:ext cx="9144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457200" y="1828800"/>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667000" y="1828800"/>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801394" y="1828800"/>
            <a:ext cx="365680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067594" y="5257006"/>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4419600" y="5257800"/>
            <a:ext cx="32004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CARPENTRY OPERATIONS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r>
              <a:rPr lang="en-IN" sz="2800" dirty="0" smtClean="0">
                <a:latin typeface="Times New Roman" pitchFamily="18" charset="0"/>
                <a:cs typeface="Times New Roman" pitchFamily="18" charset="0"/>
              </a:rPr>
              <a:t>Marking and Measuring</a:t>
            </a:r>
          </a:p>
          <a:p>
            <a:r>
              <a:rPr lang="en-IN" sz="2800" dirty="0" smtClean="0">
                <a:latin typeface="Times New Roman" pitchFamily="18" charset="0"/>
                <a:cs typeface="Times New Roman" pitchFamily="18" charset="0"/>
              </a:rPr>
              <a:t>Sawing</a:t>
            </a:r>
          </a:p>
          <a:p>
            <a:r>
              <a:rPr lang="en-IN" sz="2800" dirty="0" smtClean="0">
                <a:latin typeface="Times New Roman" pitchFamily="18" charset="0"/>
                <a:cs typeface="Times New Roman" pitchFamily="18" charset="0"/>
              </a:rPr>
              <a:t>Planning</a:t>
            </a:r>
          </a:p>
          <a:p>
            <a:r>
              <a:rPr lang="en-IN" sz="2800" dirty="0" smtClean="0">
                <a:latin typeface="Times New Roman" pitchFamily="18" charset="0"/>
                <a:cs typeface="Times New Roman" pitchFamily="18" charset="0"/>
              </a:rPr>
              <a:t>Chiselling</a:t>
            </a:r>
          </a:p>
          <a:p>
            <a:r>
              <a:rPr lang="en-IN" sz="2800" dirty="0" smtClean="0">
                <a:latin typeface="Times New Roman" pitchFamily="18" charset="0"/>
                <a:cs typeface="Times New Roman" pitchFamily="18" charset="0"/>
              </a:rPr>
              <a:t>Boring</a:t>
            </a:r>
          </a:p>
          <a:p>
            <a:r>
              <a:rPr lang="en-IN" sz="2800" dirty="0" smtClean="0">
                <a:latin typeface="Times New Roman" pitchFamily="18" charset="0"/>
                <a:cs typeface="Times New Roman" pitchFamily="18" charset="0"/>
              </a:rPr>
              <a:t>Grooving</a:t>
            </a:r>
          </a:p>
          <a:p>
            <a:r>
              <a:rPr lang="en-IN" sz="2800" dirty="0" smtClean="0">
                <a:latin typeface="Times New Roman" pitchFamily="18" charset="0"/>
                <a:cs typeface="Times New Roman" pitchFamily="18" charset="0"/>
              </a:rPr>
              <a:t>Moulding</a:t>
            </a:r>
          </a:p>
          <a:p>
            <a:r>
              <a:rPr lang="en-IN" sz="2800" dirty="0" smtClean="0">
                <a:latin typeface="Times New Roman" pitchFamily="18" charset="0"/>
                <a:cs typeface="Times New Roman" pitchFamily="18" charset="0"/>
              </a:rPr>
              <a:t>Seasoning</a:t>
            </a:r>
            <a:endParaRPr lang="en-IN" sz="2800"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Rebating</a:t>
            </a:r>
          </a:p>
          <a:p>
            <a:r>
              <a:rPr lang="en-IN" sz="2800" dirty="0" smtClean="0">
                <a:latin typeface="Times New Roman" pitchFamily="18" charset="0"/>
                <a:cs typeface="Times New Roman" pitchFamily="18" charset="0"/>
              </a:rPr>
              <a:t>Recessing</a:t>
            </a:r>
          </a:p>
          <a:p>
            <a:endParaRPr lang="en-IN" sz="2800" dirty="0" smtClean="0">
              <a:latin typeface="Times New Roman" pitchFamily="18" charset="0"/>
              <a:cs typeface="Times New Roman" pitchFamily="18" charset="0"/>
            </a:endParaRPr>
          </a:p>
          <a:p>
            <a:endParaRPr lang="en-US" sz="2400" dirty="0"/>
          </a:p>
        </p:txBody>
      </p:sp>
      <p:pic>
        <p:nvPicPr>
          <p:cNvPr id="1026" name="Picture 2" descr="https://101clipart.com/wp-content/uploads/02/Construction%20Worker%20Clipart%2018.jpg"/>
          <p:cNvPicPr>
            <a:picLocks noChangeAspect="1" noChangeArrowheads="1"/>
          </p:cNvPicPr>
          <p:nvPr/>
        </p:nvPicPr>
        <p:blipFill>
          <a:blip r:embed="rId2" cstate="print"/>
          <a:srcRect r="7659"/>
          <a:stretch>
            <a:fillRect/>
          </a:stretch>
        </p:blipFill>
        <p:spPr bwMode="auto">
          <a:xfrm>
            <a:off x="4495800" y="1524000"/>
            <a:ext cx="4267200" cy="484069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8610600" cy="2862322"/>
          </a:xfrm>
          <a:prstGeom prst="rect">
            <a:avLst/>
          </a:prstGeom>
          <a:noFill/>
        </p:spPr>
        <p:txBody>
          <a:bodyPr wrap="square" rtlCol="0">
            <a:spAutoFit/>
          </a:bodyPr>
          <a:lstStyle/>
          <a:p>
            <a:pPr algn="ctr"/>
            <a:r>
              <a:rPr lang="en-IN" sz="6000" dirty="0" smtClean="0">
                <a:effectLst>
                  <a:glow rad="101600">
                    <a:schemeClr val="accent6">
                      <a:satMod val="175000"/>
                      <a:alpha val="40000"/>
                    </a:schemeClr>
                  </a:glow>
                </a:effectLst>
                <a:latin typeface="Times New Roman" pitchFamily="18" charset="0"/>
                <a:cs typeface="Times New Roman" pitchFamily="18" charset="0"/>
              </a:rPr>
              <a:t>Introduction to Wooden Lamp</a:t>
            </a:r>
          </a:p>
          <a:p>
            <a:pPr algn="ctr"/>
            <a:endParaRPr lang="en-US" sz="6000" dirty="0">
              <a:effectLst>
                <a:glow rad="101600">
                  <a:schemeClr val="accent6">
                    <a:satMod val="175000"/>
                    <a:alpha val="40000"/>
                  </a:schemeClr>
                </a:glow>
              </a:effectLst>
              <a:latin typeface="Times New Roman" pitchFamily="18" charset="0"/>
              <a:cs typeface="Times New Roman" pitchFamily="18" charset="0"/>
            </a:endParaRPr>
          </a:p>
        </p:txBody>
      </p:sp>
      <p:pic>
        <p:nvPicPr>
          <p:cNvPr id="24578" name="Picture 2"/>
          <p:cNvPicPr>
            <a:picLocks noChangeAspect="1" noChangeArrowheads="1"/>
          </p:cNvPicPr>
          <p:nvPr/>
        </p:nvPicPr>
        <p:blipFill>
          <a:blip r:embed="rId2" cstate="print"/>
          <a:srcRect l="15909" t="15341" r="15909" b="14347"/>
          <a:stretch>
            <a:fillRect/>
          </a:stretch>
        </p:blipFill>
        <p:spPr bwMode="auto">
          <a:xfrm>
            <a:off x="457200" y="2209800"/>
            <a:ext cx="2286000" cy="4191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33400" y="2362200"/>
            <a:ext cx="5181600" cy="369332"/>
          </a:xfrm>
          <a:prstGeom prst="rect">
            <a:avLst/>
          </a:prstGeom>
          <a:noFill/>
        </p:spPr>
        <p:txBody>
          <a:bodyPr wrap="square" rtlCol="0">
            <a:spAutoFit/>
          </a:bodyPr>
          <a:lstStyle/>
          <a:p>
            <a:endParaRPr lang="en-US" dirty="0"/>
          </a:p>
        </p:txBody>
      </p:sp>
      <p:sp>
        <p:nvSpPr>
          <p:cNvPr id="5" name="TextBox 4"/>
          <p:cNvSpPr txBox="1"/>
          <p:nvPr/>
        </p:nvSpPr>
        <p:spPr>
          <a:xfrm>
            <a:off x="3048000" y="2667000"/>
            <a:ext cx="5410200" cy="3108543"/>
          </a:xfrm>
          <a:prstGeom prst="rect">
            <a:avLst/>
          </a:prstGeom>
          <a:noFill/>
        </p:spPr>
        <p:txBody>
          <a:bodyPr wrap="square" rtlCol="0">
            <a:spAutoFit/>
          </a:bodyPr>
          <a:lstStyle/>
          <a:p>
            <a:pPr algn="just"/>
            <a:r>
              <a:rPr lang="en-IN" sz="2800" dirty="0" smtClean="0">
                <a:latin typeface="Times New Roman" pitchFamily="18" charset="0"/>
                <a:cs typeface="Times New Roman" pitchFamily="18" charset="0"/>
              </a:rPr>
              <a:t>We are preparing a wooden lamp light using various carpentry operations ,tools and joints. </a:t>
            </a:r>
          </a:p>
          <a:p>
            <a:pPr algn="just"/>
            <a:r>
              <a:rPr lang="en-IN" sz="2800" dirty="0" smtClean="0">
                <a:latin typeface="Times New Roman" pitchFamily="18" charset="0"/>
                <a:cs typeface="Times New Roman" pitchFamily="18" charset="0"/>
              </a:rPr>
              <a:t>It’s construction is very easy .  It is will be a multipurpose lamp as it will have numerous applications.</a:t>
            </a:r>
          </a:p>
          <a:p>
            <a:pPr algn="just"/>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0"/>
            <a:ext cx="8118389" cy="2277547"/>
          </a:xfrm>
          <a:prstGeom prst="rect">
            <a:avLst/>
          </a:prstGeom>
          <a:noFill/>
        </p:spPr>
        <p:txBody>
          <a:bodyPr wrap="square" rtlCol="0">
            <a:spAutoFit/>
          </a:bodyPr>
          <a:lstStyle/>
          <a:p>
            <a:pPr algn="just">
              <a:lnSpc>
                <a:spcPct val="150000"/>
              </a:lnSpc>
            </a:pPr>
            <a:r>
              <a:rPr lang="en-US" sz="3200" u="sng" dirty="0" smtClean="0">
                <a:latin typeface="Times New Roman" panose="02020603050405020304" pitchFamily="18" charset="0"/>
                <a:cs typeface="Times New Roman" panose="02020603050405020304" pitchFamily="18" charset="0"/>
              </a:rPr>
              <a:t>MATERIALS REQUIRED-</a:t>
            </a:r>
          </a:p>
          <a:p>
            <a:pPr algn="just"/>
            <a:r>
              <a:rPr lang="en-US" sz="2000" dirty="0" smtClean="0">
                <a:latin typeface="Times New Roman" panose="02020603050405020304" pitchFamily="18" charset="0"/>
                <a:cs typeface="Times New Roman" panose="02020603050405020304" pitchFamily="18" charset="0"/>
              </a:rPr>
              <a:t>Soft wood </a:t>
            </a:r>
            <a:r>
              <a:rPr lang="en-US" sz="2000" dirty="0" smtClean="0">
                <a:latin typeface="Times New Roman" panose="02020603050405020304" pitchFamily="18" charset="0"/>
                <a:cs typeface="Times New Roman" panose="02020603050405020304" pitchFamily="18" charset="0"/>
              </a:rPr>
              <a:t>,ply wood</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1LED, nails , </a:t>
            </a:r>
            <a:r>
              <a:rPr lang="en-US" sz="2000" dirty="0" smtClean="0">
                <a:latin typeface="Times New Roman" panose="02020603050405020304" pitchFamily="18" charset="0"/>
                <a:cs typeface="Times New Roman" panose="02020603050405020304" pitchFamily="18" charset="0"/>
              </a:rPr>
              <a:t>screws, nuts, bolts, nails </a:t>
            </a:r>
            <a:r>
              <a:rPr lang="en-US" sz="2000" dirty="0" smtClean="0">
                <a:latin typeface="Times New Roman" panose="02020603050405020304" pitchFamily="18" charset="0"/>
                <a:cs typeface="Times New Roman" panose="02020603050405020304" pitchFamily="18" charset="0"/>
              </a:rPr>
              <a:t>wire and supply(230V , 50Hz),glue(</a:t>
            </a:r>
            <a:r>
              <a:rPr lang="en-US" sz="2000" dirty="0" err="1" smtClean="0">
                <a:latin typeface="Times New Roman" panose="02020603050405020304" pitchFamily="18" charset="0"/>
                <a:cs typeface="Times New Roman" panose="02020603050405020304" pitchFamily="18" charset="0"/>
              </a:rPr>
              <a:t>fevicol</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dirty="0" smtClean="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81000" y="1828800"/>
            <a:ext cx="8118389" cy="4893647"/>
          </a:xfrm>
          <a:prstGeom prst="rect">
            <a:avLst/>
          </a:prstGeom>
          <a:noFill/>
        </p:spPr>
        <p:txBody>
          <a:bodyPr wrap="square" rtlCol="0">
            <a:spAutoFit/>
          </a:bodyPr>
          <a:lstStyle/>
          <a:p>
            <a:pPr>
              <a:lnSpc>
                <a:spcPct val="150000"/>
              </a:lnSpc>
            </a:pPr>
            <a:r>
              <a:rPr lang="en-US" sz="3200" u="sng" dirty="0" smtClean="0">
                <a:latin typeface="Times New Roman" panose="02020603050405020304" pitchFamily="18" charset="0"/>
                <a:cs typeface="Times New Roman" panose="02020603050405020304" pitchFamily="18" charset="0"/>
              </a:rPr>
              <a:t>TOOLS REQUIRED-</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Steel rule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Marker</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Ripsaw</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Metal jackplane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Try square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Bevel square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Drilling machine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Hammer</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Rasp file</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Sash clamp</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Chisel</a:t>
            </a:r>
            <a:endParaRPr lang="en-US" sz="1600" dirty="0">
              <a:latin typeface="Times New Roman" panose="02020603050405020304" pitchFamily="18" charset="0"/>
              <a:cs typeface="Times New Roman" panose="02020603050405020304" pitchFamily="18" charset="0"/>
            </a:endParaRPr>
          </a:p>
        </p:txBody>
      </p:sp>
      <p:pic>
        <p:nvPicPr>
          <p:cNvPr id="8198" name="Picture 6" descr="See the source image"/>
          <p:cNvPicPr>
            <a:picLocks noChangeAspect="1" noChangeArrowheads="1"/>
          </p:cNvPicPr>
          <p:nvPr/>
        </p:nvPicPr>
        <p:blipFill>
          <a:blip r:embed="rId2" cstate="print"/>
          <a:srcRect/>
          <a:stretch>
            <a:fillRect/>
          </a:stretch>
        </p:blipFill>
        <p:spPr bwMode="auto">
          <a:xfrm>
            <a:off x="4114800" y="2667000"/>
            <a:ext cx="4894507" cy="3429000"/>
          </a:xfrm>
          <a:prstGeom prst="rect">
            <a:avLst/>
          </a:prstGeom>
          <a:noFill/>
        </p:spPr>
      </p:pic>
    </p:spTree>
    <p:extLst>
      <p:ext uri="{BB962C8B-B14F-4D97-AF65-F5344CB8AC3E}">
        <p14:creationId xmlns:p14="http://schemas.microsoft.com/office/powerpoint/2010/main" xmlns="" val="4266326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214290"/>
            <a:ext cx="8358246" cy="1200329"/>
          </a:xfrm>
          <a:prstGeom prst="rect">
            <a:avLst/>
          </a:prstGeom>
          <a:noFill/>
        </p:spPr>
        <p:txBody>
          <a:bodyPr wrap="square" rtlCol="0">
            <a:spAutoFit/>
          </a:bodyPr>
          <a:lstStyle/>
          <a:p>
            <a:r>
              <a:rPr lang="en-IN" sz="7200" dirty="0" smtClean="0">
                <a:latin typeface="Times New Roman" pitchFamily="18" charset="0"/>
                <a:cs typeface="Times New Roman" pitchFamily="18" charset="0"/>
              </a:rPr>
              <a:t>Detailed Designing</a:t>
            </a:r>
            <a:endParaRPr lang="en-US" sz="7200" dirty="0">
              <a:latin typeface="Times New Roman" pitchFamily="18" charset="0"/>
              <a:cs typeface="Times New Roman" pitchFamily="18" charset="0"/>
            </a:endParaRPr>
          </a:p>
        </p:txBody>
      </p:sp>
      <p:sp>
        <p:nvSpPr>
          <p:cNvPr id="1025" name="Rectangle 1"/>
          <p:cNvSpPr>
            <a:spLocks noChangeArrowheads="1"/>
          </p:cNvSpPr>
          <p:nvPr/>
        </p:nvSpPr>
        <p:spPr bwMode="auto">
          <a:xfrm>
            <a:off x="571472" y="1428736"/>
            <a:ext cx="657229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tabLst/>
            </a:pPr>
            <a:r>
              <a:rPr kumimoji="0" lang="en-US" sz="22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MATERIALS REQUIRED</a:t>
            </a:r>
            <a:r>
              <a:rPr kumimoji="0" lang="en-US" sz="2200" b="0"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 Ply wood- 4 wooden plates(170×140 ×5)mm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2. Ply wood- 1 wooden plate(125x125x13)mm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                  </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 Soft wood- 1 wooden </a:t>
            </a:r>
            <a:r>
              <a:rPr kumimoji="0" lang="en-US" sz="2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planck</a:t>
            </a: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(88x22x12)mm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4. Soft wood- 2 wooden </a:t>
            </a:r>
            <a:r>
              <a:rPr kumimoji="0" lang="en-US" sz="2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plancks</a:t>
            </a: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(330x24x16)mm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5. Soft wood- 2 wooden </a:t>
            </a:r>
            <a:r>
              <a:rPr kumimoji="0" lang="en-US" sz="2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plancks</a:t>
            </a: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(382x30x16)mm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6. Ply wood- 1 wooden plate(158x121x13)mm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7. Hard wood- 1 wooden plate(122x234x25)mm</a:t>
            </a:r>
            <a:r>
              <a:rPr kumimoji="0" lang="en-US" sz="22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3</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8. 1 LED- 8W</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9. 1 nut and bolt of diameter 8mm and 4.5 inch long</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10. 2 nuts and bolts of diameter 5mm and 2 inch long </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11.wire, LED and holder</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12. </a:t>
            </a:r>
            <a:r>
              <a:rPr kumimoji="0" lang="en-US" sz="2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Fevicol</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13. nails</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1" descr="20190502_022429"/>
          <p:cNvPicPr>
            <a:picLocks noChangeAspect="1" noChangeArrowheads="1"/>
          </p:cNvPicPr>
          <p:nvPr/>
        </p:nvPicPr>
        <p:blipFill>
          <a:blip r:embed="rId2" cstate="print">
            <a:extLst>
              <a:ext uri="{28A0092B-C50C-407E-A947-70E740481C1C}">
                <a14:useLocalDpi xmlns:a14="http://schemas.microsoft.com/office/drawing/2010/main" xmlns="" val="0"/>
              </a:ext>
            </a:extLst>
          </a:blip>
          <a:srcRect b="39972"/>
          <a:stretch>
            <a:fillRect/>
          </a:stretch>
        </p:blipFill>
        <p:spPr bwMode="auto">
          <a:xfrm>
            <a:off x="46718" y="71827"/>
            <a:ext cx="2644775" cy="1873649"/>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3" descr="20190502_023355"/>
          <p:cNvPicPr>
            <a:picLocks noChangeAspect="1" noChangeArrowheads="1"/>
          </p:cNvPicPr>
          <p:nvPr/>
        </p:nvPicPr>
        <p:blipFill>
          <a:blip r:embed="rId3" cstate="print">
            <a:extLst>
              <a:ext uri="{28A0092B-C50C-407E-A947-70E740481C1C}">
                <a14:useLocalDpi xmlns:a14="http://schemas.microsoft.com/office/drawing/2010/main" xmlns="" val="0"/>
              </a:ext>
            </a:extLst>
          </a:blip>
          <a:srcRect l="5812" t="14670" r="16924" b="19618"/>
          <a:stretch>
            <a:fillRect/>
          </a:stretch>
        </p:blipFill>
        <p:spPr bwMode="auto">
          <a:xfrm>
            <a:off x="6049108" y="71826"/>
            <a:ext cx="2672815" cy="1919231"/>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4" descr="20190502_023401"/>
          <p:cNvPicPr>
            <a:picLocks noChangeAspect="1" noChangeArrowheads="1"/>
          </p:cNvPicPr>
          <p:nvPr/>
        </p:nvPicPr>
        <p:blipFill>
          <a:blip r:embed="rId4" cstate="print">
            <a:extLst>
              <a:ext uri="{28A0092B-C50C-407E-A947-70E740481C1C}">
                <a14:useLocalDpi xmlns:a14="http://schemas.microsoft.com/office/drawing/2010/main" xmlns="" val="0"/>
              </a:ext>
            </a:extLst>
          </a:blip>
          <a:srcRect l="19012" t="1880" r="15439" b="6837"/>
          <a:stretch>
            <a:fillRect/>
          </a:stretch>
        </p:blipFill>
        <p:spPr bwMode="auto">
          <a:xfrm>
            <a:off x="77003" y="2124370"/>
            <a:ext cx="2632075" cy="1926677"/>
          </a:xfrm>
          <a:prstGeom prst="rect">
            <a:avLst/>
          </a:prstGeom>
          <a:noFill/>
          <a:extLst>
            <a:ext uri="{909E8E84-426E-40DD-AFC4-6F175D3DCCD1}">
              <a14:hiddenFill xmlns:a14="http://schemas.microsoft.com/office/drawing/2010/main" xmlns="">
                <a:solidFill>
                  <a:srgbClr val="FFFFFF"/>
                </a:solidFill>
              </a14:hiddenFill>
            </a:ext>
          </a:extLst>
        </p:spPr>
      </p:pic>
      <p:pic>
        <p:nvPicPr>
          <p:cNvPr id="2049" name="Picture 7" descr="20190502_104120"/>
          <p:cNvPicPr>
            <a:picLocks noChangeAspect="1" noChangeArrowheads="1"/>
          </p:cNvPicPr>
          <p:nvPr/>
        </p:nvPicPr>
        <p:blipFill>
          <a:blip r:embed="rId5" cstate="print">
            <a:extLst>
              <a:ext uri="{28A0092B-C50C-407E-A947-70E740481C1C}">
                <a14:useLocalDpi xmlns:a14="http://schemas.microsoft.com/office/drawing/2010/main" xmlns="" val="0"/>
              </a:ext>
            </a:extLst>
          </a:blip>
          <a:srcRect l="18454" t="30598" r="26318" b="23026"/>
          <a:stretch>
            <a:fillRect/>
          </a:stretch>
        </p:blipFill>
        <p:spPr bwMode="auto">
          <a:xfrm>
            <a:off x="1461695" y="4364130"/>
            <a:ext cx="2781300" cy="213995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8" descr="20190502_104213"/>
          <p:cNvPicPr>
            <a:picLocks noChangeAspect="1" noChangeArrowheads="1"/>
          </p:cNvPicPr>
          <p:nvPr/>
        </p:nvPicPr>
        <p:blipFill>
          <a:blip r:embed="rId6" cstate="print">
            <a:extLst>
              <a:ext uri="{28A0092B-C50C-407E-A947-70E740481C1C}">
                <a14:useLocalDpi xmlns:a14="http://schemas.microsoft.com/office/drawing/2010/main" xmlns="" val="0"/>
              </a:ext>
            </a:extLst>
          </a:blip>
          <a:srcRect l="2602" t="13461" r="17880" b="21883"/>
          <a:stretch>
            <a:fillRect/>
          </a:stretch>
        </p:blipFill>
        <p:spPr bwMode="auto">
          <a:xfrm>
            <a:off x="4963732" y="4391700"/>
            <a:ext cx="2387600" cy="2072340"/>
          </a:xfrm>
          <a:prstGeom prst="rect">
            <a:avLst/>
          </a:prstGeom>
          <a:noFill/>
          <a:extLst>
            <a:ext uri="{909E8E84-426E-40DD-AFC4-6F175D3DCCD1}">
              <a14:hiddenFill xmlns:a14="http://schemas.microsoft.com/office/drawing/2010/main" xmlns="">
                <a:solidFill>
                  <a:srgbClr val="FFFFFF"/>
                </a:solidFill>
              </a14:hiddenFill>
            </a:ext>
          </a:extLst>
        </p:spPr>
      </p:pic>
      <p:pic>
        <p:nvPicPr>
          <p:cNvPr id="2055" name="Picture 2" descr="20190502_022829"/>
          <p:cNvPicPr>
            <a:picLocks noChangeAspect="1" noChangeArrowheads="1"/>
          </p:cNvPicPr>
          <p:nvPr/>
        </p:nvPicPr>
        <p:blipFill>
          <a:blip r:embed="rId7">
            <a:extLst>
              <a:ext uri="{28A0092B-C50C-407E-A947-70E740481C1C}">
                <a14:useLocalDpi xmlns:a14="http://schemas.microsoft.com/office/drawing/2010/main" xmlns="" val="0"/>
              </a:ext>
            </a:extLst>
          </a:blip>
          <a:srcRect t="7117" b="24278"/>
          <a:stretch>
            <a:fillRect/>
          </a:stretch>
        </p:blipFill>
        <p:spPr bwMode="auto">
          <a:xfrm>
            <a:off x="3006965" y="71827"/>
            <a:ext cx="2724416" cy="187658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5" descr="20190502_024239"/>
          <p:cNvPicPr>
            <a:picLocks noChangeAspect="1" noChangeArrowheads="1"/>
          </p:cNvPicPr>
          <p:nvPr/>
        </p:nvPicPr>
        <p:blipFill>
          <a:blip r:embed="rId8" cstate="print">
            <a:extLst>
              <a:ext uri="{28A0092B-C50C-407E-A947-70E740481C1C}">
                <a14:useLocalDpi xmlns:a14="http://schemas.microsoft.com/office/drawing/2010/main" xmlns="" val="0"/>
              </a:ext>
            </a:extLst>
          </a:blip>
          <a:srcRect l="8905" t="5128" r="11539" b="6496"/>
          <a:stretch>
            <a:fillRect/>
          </a:stretch>
        </p:blipFill>
        <p:spPr bwMode="auto">
          <a:xfrm>
            <a:off x="3006965" y="2124370"/>
            <a:ext cx="2724416" cy="1926677"/>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6" descr="20190502_024245"/>
          <p:cNvPicPr>
            <a:picLocks noChangeAspect="1" noChangeArrowheads="1"/>
          </p:cNvPicPr>
          <p:nvPr/>
        </p:nvPicPr>
        <p:blipFill>
          <a:blip r:embed="rId9" cstate="print">
            <a:extLst>
              <a:ext uri="{28A0092B-C50C-407E-A947-70E740481C1C}">
                <a14:useLocalDpi xmlns:a14="http://schemas.microsoft.com/office/drawing/2010/main" xmlns="" val="0"/>
              </a:ext>
            </a:extLst>
          </a:blip>
          <a:srcRect l="12479" t="22208" r="8034" b="33376"/>
          <a:stretch>
            <a:fillRect/>
          </a:stretch>
        </p:blipFill>
        <p:spPr bwMode="auto">
          <a:xfrm>
            <a:off x="6049107" y="2157470"/>
            <a:ext cx="2672815" cy="18935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9"/>
          <p:cNvSpPr>
            <a:spLocks noChangeArrowheads="1"/>
          </p:cNvSpPr>
          <p:nvPr/>
        </p:nvSpPr>
        <p:spPr bwMode="auto">
          <a:xfrm>
            <a:off x="280987" y="912812"/>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10"/>
          <p:cNvSpPr>
            <a:spLocks noChangeArrowheads="1"/>
          </p:cNvSpPr>
          <p:nvPr/>
        </p:nvSpPr>
        <p:spPr bwMode="auto">
          <a:xfrm>
            <a:off x="904919" y="1575559"/>
            <a:ext cx="1066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Fig. (2.1)                                                                             </a:t>
            </a:r>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1"/>
          <p:cNvSpPr>
            <a:spLocks noChangeArrowheads="1"/>
          </p:cNvSpPr>
          <p:nvPr/>
        </p:nvSpPr>
        <p:spPr bwMode="auto">
          <a:xfrm>
            <a:off x="6270905" y="1924043"/>
            <a:ext cx="141577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Fig.(2.3)</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13"/>
          <p:cNvSpPr>
            <a:spLocks noChangeArrowheads="1"/>
          </p:cNvSpPr>
          <p:nvPr/>
        </p:nvSpPr>
        <p:spPr bwMode="auto">
          <a:xfrm>
            <a:off x="2995611" y="4000504"/>
            <a:ext cx="48013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Fig.(2.5)                                                                    Fig.(2.6)</a:t>
            </a:r>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sz="600" b="0" i="0" u="none" strike="noStrike" cap="none" normalizeH="0" baseline="0" dirty="0" smtClean="0">
              <a:ln>
                <a:noFill/>
              </a:ln>
              <a:solidFill>
                <a:schemeClr val="tx1"/>
              </a:solidFill>
              <a:effectLst/>
            </a:endParaRPr>
          </a:p>
        </p:txBody>
      </p:sp>
      <p:sp>
        <p:nvSpPr>
          <p:cNvPr id="7" name="Rectangle 6"/>
          <p:cNvSpPr/>
          <p:nvPr/>
        </p:nvSpPr>
        <p:spPr>
          <a:xfrm>
            <a:off x="1633145" y="6461340"/>
            <a:ext cx="2438400" cy="276999"/>
          </a:xfrm>
          <a:prstGeom prst="rect">
            <a:avLst/>
          </a:prstGeom>
        </p:spPr>
        <p:txBody>
          <a:bodyPr wrap="square">
            <a:spAutoFit/>
          </a:bodyPr>
          <a:lstStyle/>
          <a:p>
            <a:r>
              <a:rPr lang="en-US" sz="1200" dirty="0">
                <a:latin typeface="Times New Roman" panose="02020603050405020304" pitchFamily="18" charset="0"/>
                <a:ea typeface="Times New Roman" panose="02020603050405020304" pitchFamily="18" charset="0"/>
                <a:cs typeface="Times New Roman" panose="02020603050405020304" pitchFamily="18" charset="0"/>
              </a:rPr>
              <a:t>Fig(2.7) Top view of Wooden Lamp </a:t>
            </a:r>
            <a:endParaRPr lang="en-US" sz="1200" dirty="0"/>
          </a:p>
        </p:txBody>
      </p:sp>
      <p:sp>
        <p:nvSpPr>
          <p:cNvPr id="8" name="Rectangle 7"/>
          <p:cNvSpPr/>
          <p:nvPr/>
        </p:nvSpPr>
        <p:spPr>
          <a:xfrm>
            <a:off x="4963732" y="6404540"/>
            <a:ext cx="2541595" cy="276999"/>
          </a:xfrm>
          <a:prstGeom prst="rect">
            <a:avLst/>
          </a:prstGeom>
        </p:spPr>
        <p:txBody>
          <a:bodyPr wrap="square">
            <a:spAutoFit/>
          </a:bodyPr>
          <a:lstStyle/>
          <a:p>
            <a:pPr lvl="0" eaLnBrk="0" fontAlgn="base" hangingPunct="0">
              <a:spcBef>
                <a:spcPct val="0"/>
              </a:spcBef>
              <a:spcAft>
                <a:spcPct val="0"/>
              </a:spcAft>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Fig(2.8) Side view of Wooden Lamp</a:t>
            </a:r>
            <a:endParaRPr lang="en-US" sz="1200" dirty="0">
              <a:latin typeface="Arial" panose="020B0604020202020204" pitchFamily="34" charset="0"/>
            </a:endParaRPr>
          </a:p>
        </p:txBody>
      </p:sp>
      <p:sp>
        <p:nvSpPr>
          <p:cNvPr id="9" name="Rectangle 8"/>
          <p:cNvSpPr/>
          <p:nvPr/>
        </p:nvSpPr>
        <p:spPr>
          <a:xfrm>
            <a:off x="849923" y="3991371"/>
            <a:ext cx="723275" cy="276999"/>
          </a:xfrm>
          <a:prstGeom prst="rect">
            <a:avLst/>
          </a:prstGeom>
        </p:spPr>
        <p:txBody>
          <a:bodyPr wrap="none">
            <a:spAutoFit/>
          </a:bodyPr>
          <a:lstStyle/>
          <a:p>
            <a:pPr lvl="0" eaLnBrk="0" fontAlgn="base" hangingPunct="0">
              <a:spcBef>
                <a:spcPct val="0"/>
              </a:spcBef>
              <a:spcAft>
                <a:spcPct val="0"/>
              </a:spcAft>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Fig.(2.4)</a:t>
            </a:r>
            <a:endParaRPr lang="en-US" sz="1200" dirty="0"/>
          </a:p>
        </p:txBody>
      </p:sp>
      <p:sp>
        <p:nvSpPr>
          <p:cNvPr id="10" name="Rectangle 9"/>
          <p:cNvSpPr/>
          <p:nvPr/>
        </p:nvSpPr>
        <p:spPr>
          <a:xfrm>
            <a:off x="3815752" y="1627943"/>
            <a:ext cx="1066800" cy="553998"/>
          </a:xfrm>
          <a:prstGeom prst="rect">
            <a:avLst/>
          </a:prstGeom>
        </p:spPr>
        <p:txBody>
          <a:bodyPr wrap="square">
            <a:spAutoFit/>
          </a:bodyPr>
          <a:lstStyle/>
          <a:p>
            <a:pPr lvl="0" eaLnBrk="0" fontAlgn="base" hangingPunct="0">
              <a:spcBef>
                <a:spcPct val="0"/>
              </a:spcBef>
              <a:spcAft>
                <a:spcPct val="0"/>
              </a:spcAft>
            </a:pP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Fig.(2.2)</a:t>
            </a:r>
            <a:endParaRPr lang="en-US" sz="1200" dirty="0"/>
          </a:p>
        </p:txBody>
      </p:sp>
    </p:spTree>
    <p:extLst>
      <p:ext uri="{BB962C8B-B14F-4D97-AF65-F5344CB8AC3E}">
        <p14:creationId xmlns:p14="http://schemas.microsoft.com/office/powerpoint/2010/main" xmlns="" val="1244549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52400"/>
            <a:ext cx="8507627" cy="6878806"/>
          </a:xfrm>
          <a:prstGeom prst="rect">
            <a:avLst/>
          </a:prstGeom>
          <a:noFill/>
        </p:spPr>
        <p:txBody>
          <a:bodyPr wrap="square" rtlCol="0">
            <a:spAutoFit/>
          </a:bodyPr>
          <a:lstStyle/>
          <a:p>
            <a:pPr algn="just">
              <a:lnSpc>
                <a:spcPct val="150000"/>
              </a:lnSpc>
            </a:pPr>
            <a:r>
              <a:rPr lang="en-US" sz="2400" b="1" u="sng" dirty="0" smtClean="0">
                <a:latin typeface="Times New Roman" panose="02020603050405020304" pitchFamily="18" charset="0"/>
                <a:cs typeface="Times New Roman" panose="02020603050405020304" pitchFamily="18" charset="0"/>
              </a:rPr>
              <a:t>CARPENTRY OPERATIONS </a:t>
            </a:r>
            <a:r>
              <a:rPr lang="en-US" sz="2400" dirty="0" smtClean="0">
                <a:latin typeface="Times New Roman" panose="02020603050405020304" pitchFamily="18" charset="0"/>
                <a:cs typeface="Times New Roman" panose="02020603050405020304" pitchFamily="18" charset="0"/>
              </a:rPr>
              <a:t>(which will be used in the model)-</a:t>
            </a:r>
          </a:p>
          <a:p>
            <a:pPr algn="just">
              <a:lnSpc>
                <a:spcPct val="150000"/>
              </a:lnSpc>
            </a:pPr>
            <a:r>
              <a:rPr lang="en-US" dirty="0" smtClean="0">
                <a:latin typeface="Times New Roman" panose="02020603050405020304" pitchFamily="18" charset="0"/>
                <a:cs typeface="Times New Roman" panose="02020603050405020304" pitchFamily="18" charset="0"/>
              </a:rPr>
              <a:t>In carpentry, a large number of operations are carried out to give a finish to work piece . Different operations which will be performed in making our model are broadly classified below:-</a:t>
            </a:r>
          </a:p>
          <a:p>
            <a:pPr algn="just">
              <a:lnSpc>
                <a:spcPct val="150000"/>
              </a:lnSpc>
            </a:pPr>
            <a:endParaRPr lang="en-US" dirty="0" smtClean="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US" b="1" u="sng" dirty="0" smtClean="0">
                <a:latin typeface="Times New Roman" panose="02020603050405020304" pitchFamily="18" charset="0"/>
                <a:cs typeface="Times New Roman" panose="02020603050405020304" pitchFamily="18" charset="0"/>
              </a:rPr>
              <a:t>Marking</a:t>
            </a:r>
            <a:r>
              <a:rPr lang="en-US" dirty="0" smtClean="0">
                <a:latin typeface="Times New Roman" panose="02020603050405020304" pitchFamily="18" charset="0"/>
                <a:cs typeface="Times New Roman" panose="02020603050405020304" pitchFamily="18" charset="0"/>
              </a:rPr>
              <a:t>- Marking is a process of setting out dimensions on wooden pieces to required shape. Marking and measuring operations are carried out collectively on a different pieces of wood to set out the dimensions mentioned previously.</a:t>
            </a:r>
          </a:p>
          <a:p>
            <a:pPr marL="342900" indent="-342900" algn="just">
              <a:lnSpc>
                <a:spcPct val="150000"/>
              </a:lnSpc>
              <a:buAutoNum type="arabicPeriod"/>
            </a:pPr>
            <a:r>
              <a:rPr lang="en-US" b="1" u="sng" dirty="0" smtClean="0">
                <a:latin typeface="Times New Roman" panose="02020603050405020304" pitchFamily="18" charset="0"/>
                <a:cs typeface="Times New Roman" panose="02020603050405020304" pitchFamily="18" charset="0"/>
              </a:rPr>
              <a:t> Sawing</a:t>
            </a:r>
            <a:r>
              <a:rPr lang="en-US" dirty="0" smtClean="0">
                <a:latin typeface="Times New Roman" panose="02020603050405020304" pitchFamily="18" charset="0"/>
                <a:cs typeface="Times New Roman" panose="02020603050405020304" pitchFamily="18" charset="0"/>
              </a:rPr>
              <a:t>-This operation is carried out for cutting wood to required size and shape (which is straight, inclined or curved). The wooden pieces (slabs and plates) are first fixed in a vice and wood is moved up as sawing proceeds.</a:t>
            </a:r>
          </a:p>
          <a:p>
            <a:pPr marL="342900" indent="-342900" algn="just">
              <a:lnSpc>
                <a:spcPct val="150000"/>
              </a:lnSpc>
              <a:buAutoNum type="arabicPeriod"/>
            </a:pPr>
            <a:r>
              <a:rPr lang="en-US" b="1" u="sng" dirty="0" smtClean="0">
                <a:latin typeface="Times New Roman" panose="02020603050405020304" pitchFamily="18" charset="0"/>
                <a:cs typeface="Times New Roman" panose="02020603050405020304" pitchFamily="18" charset="0"/>
              </a:rPr>
              <a:t>Planning</a:t>
            </a:r>
            <a:r>
              <a:rPr lang="en-US" dirty="0" smtClean="0">
                <a:latin typeface="Times New Roman" panose="02020603050405020304" pitchFamily="18" charset="0"/>
                <a:cs typeface="Times New Roman" panose="02020603050405020304" pitchFamily="18" charset="0"/>
              </a:rPr>
              <a:t>-It is done for obtaining a perfectly smooth dimensionally true surface with the application of a suitable planer. The surfaces of all plates and slabs are made perfectly straight and parallel in width and all edges square to the face except the lamp plates, they are made in trapezium shape.</a:t>
            </a:r>
          </a:p>
          <a:p>
            <a:pPr algn="just">
              <a:lnSpc>
                <a:spcPct val="150000"/>
              </a:lnSpc>
            </a:pPr>
            <a:endParaRPr lang="en-US" b="1"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22825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060" y="395417"/>
            <a:ext cx="8229600" cy="6601807"/>
          </a:xfrm>
          <a:prstGeom prst="rect">
            <a:avLst/>
          </a:prstGeom>
          <a:noFill/>
        </p:spPr>
        <p:txBody>
          <a:bodyPr wrap="square" rtlCol="0">
            <a:spAutoFit/>
          </a:bodyPr>
          <a:lstStyle/>
          <a:p>
            <a:pPr algn="just">
              <a:lnSpc>
                <a:spcPct val="150000"/>
              </a:lnSpc>
            </a:pPr>
            <a:r>
              <a:rPr lang="en-US" b="1" dirty="0" smtClean="0">
                <a:latin typeface="Times New Roman" panose="02020603050405020304" pitchFamily="18" charset="0"/>
                <a:cs typeface="Times New Roman" panose="02020603050405020304" pitchFamily="18" charset="0"/>
              </a:rPr>
              <a:t>4.</a:t>
            </a:r>
            <a:r>
              <a:rPr lang="en-US" b="1" u="sng" dirty="0" smtClean="0">
                <a:latin typeface="Times New Roman" panose="02020603050405020304" pitchFamily="18" charset="0"/>
                <a:cs typeface="Times New Roman" panose="02020603050405020304" pitchFamily="18" charset="0"/>
              </a:rPr>
              <a:t> Drilling</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t is an operation done to make round/cylindrical holes in wood. Drilling will  be done on the top of lamp for insertion of wire and also for woodworking.</a:t>
            </a:r>
          </a:p>
          <a:p>
            <a:pPr algn="just">
              <a:lnSpc>
                <a:spcPct val="150000"/>
              </a:lnSpc>
            </a:pPr>
            <a:r>
              <a:rPr lang="en-US" b="1" dirty="0" smtClean="0">
                <a:latin typeface="Times New Roman" panose="02020603050405020304" pitchFamily="18" charset="0"/>
                <a:cs typeface="Times New Roman" panose="02020603050405020304" pitchFamily="18" charset="0"/>
              </a:rPr>
              <a:t>5.</a:t>
            </a:r>
            <a:r>
              <a:rPr lang="en-US" b="1" u="sng" dirty="0" smtClean="0">
                <a:latin typeface="Times New Roman" panose="02020603050405020304" pitchFamily="18" charset="0"/>
                <a:cs typeface="Times New Roman" panose="02020603050405020304" pitchFamily="18" charset="0"/>
              </a:rPr>
              <a:t>Chiselling</a:t>
            </a:r>
            <a:r>
              <a:rPr lang="en-US" dirty="0" smtClean="0">
                <a:latin typeface="Times New Roman" panose="02020603050405020304" pitchFamily="18" charset="0"/>
                <a:cs typeface="Times New Roman" panose="02020603050405020304" pitchFamily="18" charset="0"/>
              </a:rPr>
              <a:t>-It is an operation of cutting a small stock of wood for </a:t>
            </a:r>
          </a:p>
          <a:p>
            <a:pPr algn="just">
              <a:lnSpc>
                <a:spcPct val="150000"/>
              </a:lnSpc>
            </a:pPr>
            <a:r>
              <a:rPr lang="en-US" dirty="0" smtClean="0">
                <a:latin typeface="Times New Roman" panose="02020603050405020304" pitchFamily="18" charset="0"/>
                <a:cs typeface="Times New Roman" panose="02020603050405020304" pitchFamily="18" charset="0"/>
              </a:rPr>
              <a:t>producing desired shapes. </a:t>
            </a:r>
          </a:p>
          <a:p>
            <a:pPr algn="just">
              <a:lnSpc>
                <a:spcPct val="150000"/>
              </a:lnSpc>
            </a:pPr>
            <a:r>
              <a:rPr lang="en-US" dirty="0" smtClean="0">
                <a:latin typeface="Times New Roman" panose="02020603050405020304" pitchFamily="18" charset="0"/>
                <a:cs typeface="Times New Roman" panose="02020603050405020304" pitchFamily="18" charset="0"/>
              </a:rPr>
              <a:t>With the help of chiseling, we will remove extra material from the</a:t>
            </a:r>
          </a:p>
          <a:p>
            <a:pPr algn="just">
              <a:lnSpc>
                <a:spcPct val="150000"/>
              </a:lnSpc>
            </a:pPr>
            <a:r>
              <a:rPr lang="en-US" dirty="0" smtClean="0">
                <a:latin typeface="Times New Roman" panose="02020603050405020304" pitchFamily="18" charset="0"/>
                <a:cs typeface="Times New Roman" panose="02020603050405020304" pitchFamily="18" charset="0"/>
              </a:rPr>
              <a:t> work pieces.</a:t>
            </a:r>
          </a:p>
          <a:p>
            <a:pPr algn="just">
              <a:lnSpc>
                <a:spcPct val="150000"/>
              </a:lnSpc>
            </a:pPr>
            <a:r>
              <a:rPr lang="en-US" b="1" dirty="0" smtClean="0">
                <a:latin typeface="Times New Roman" panose="02020603050405020304" pitchFamily="18" charset="0"/>
                <a:cs typeface="Times New Roman" panose="02020603050405020304" pitchFamily="18" charset="0"/>
              </a:rPr>
              <a:t>6.</a:t>
            </a:r>
            <a:r>
              <a:rPr lang="en-US" b="1" u="sng" dirty="0" smtClean="0">
                <a:latin typeface="Times New Roman" panose="02020603050405020304" pitchFamily="18" charset="0"/>
                <a:cs typeface="Times New Roman" panose="02020603050405020304" pitchFamily="18" charset="0"/>
              </a:rPr>
              <a:t>Hammering</a:t>
            </a:r>
            <a:r>
              <a:rPr lang="en-US" dirty="0" smtClean="0">
                <a:latin typeface="Times New Roman" panose="02020603050405020304" pitchFamily="18" charset="0"/>
                <a:cs typeface="Times New Roman" panose="02020603050405020304" pitchFamily="18" charset="0"/>
              </a:rPr>
              <a:t>-After cutting all the wooden slabs and plates in the</a:t>
            </a:r>
          </a:p>
          <a:p>
            <a:pPr algn="just">
              <a:lnSpc>
                <a:spcPct val="150000"/>
              </a:lnSpc>
            </a:pPr>
            <a:r>
              <a:rPr lang="en-US" dirty="0" smtClean="0">
                <a:latin typeface="Times New Roman" panose="02020603050405020304" pitchFamily="18" charset="0"/>
                <a:cs typeface="Times New Roman" panose="02020603050405020304" pitchFamily="18" charset="0"/>
              </a:rPr>
              <a:t> required shape, we will join all of them using  hammer and </a:t>
            </a:r>
          </a:p>
          <a:p>
            <a:pPr algn="just">
              <a:lnSpc>
                <a:spcPct val="150000"/>
              </a:lnSpc>
            </a:pPr>
            <a:r>
              <a:rPr lang="en-US" dirty="0" smtClean="0">
                <a:latin typeface="Times New Roman" panose="02020603050405020304" pitchFamily="18" charset="0"/>
                <a:cs typeface="Times New Roman" panose="02020603050405020304" pitchFamily="18" charset="0"/>
              </a:rPr>
              <a:t>nails as per the given figure[5.1].</a:t>
            </a:r>
          </a:p>
          <a:p>
            <a:pPr algn="just">
              <a:lnSpc>
                <a:spcPct val="150000"/>
              </a:lnSpc>
            </a:pPr>
            <a:endParaRPr lang="en-US" dirty="0" smtClean="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After then LED will be fixed with the help of screws and bolts and</a:t>
            </a:r>
          </a:p>
          <a:p>
            <a:pPr algn="just">
              <a:lnSpc>
                <a:spcPct val="150000"/>
              </a:lnSpc>
            </a:pPr>
            <a:r>
              <a:rPr lang="en-US" dirty="0" smtClean="0">
                <a:latin typeface="Times New Roman" panose="02020603050405020304" pitchFamily="18" charset="0"/>
                <a:cs typeface="Times New Roman" panose="02020603050405020304" pitchFamily="18" charset="0"/>
              </a:rPr>
              <a:t> the wire will be connected to switchboard to give supply to the LED.</a:t>
            </a:r>
          </a:p>
          <a:p>
            <a:pPr algn="just">
              <a:lnSpc>
                <a:spcPct val="150000"/>
              </a:lnSpc>
            </a:pPr>
            <a:r>
              <a:rPr lang="en-US" dirty="0" smtClean="0">
                <a:latin typeface="Times New Roman" panose="02020603050405020304" pitchFamily="18" charset="0"/>
                <a:cs typeface="Times New Roman" panose="02020603050405020304" pitchFamily="18" charset="0"/>
              </a:rPr>
              <a:t>And finally our model is ready.</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smtClean="0">
              <a:latin typeface="Times New Roman" panose="02020603050405020304" pitchFamily="18" charset="0"/>
              <a:cs typeface="Times New Roman" panose="02020603050405020304" pitchFamily="18" charset="0"/>
            </a:endParaRPr>
          </a:p>
          <a:p>
            <a:pPr algn="just">
              <a:lnSpc>
                <a:spcPct val="150000"/>
              </a:lnSpc>
            </a:pPr>
            <a:endParaRPr lang="en-US" dirty="0" smtClean="0">
              <a:latin typeface="Times New Roman" panose="02020603050405020304" pitchFamily="18" charset="0"/>
              <a:cs typeface="Times New Roman" panose="02020603050405020304" pitchFamily="18" charset="0"/>
            </a:endParaRPr>
          </a:p>
          <a:p>
            <a:pPr algn="just"/>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xmlns="" val="0"/>
              </a:ext>
            </a:extLst>
          </a:blip>
          <a:srcRect l="14551" t="14775" r="16045" b="14475"/>
          <a:stretch/>
        </p:blipFill>
        <p:spPr>
          <a:xfrm>
            <a:off x="7162800" y="1371600"/>
            <a:ext cx="1631092" cy="394138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p:cNvSpPr txBox="1"/>
          <p:nvPr/>
        </p:nvSpPr>
        <p:spPr>
          <a:xfrm>
            <a:off x="7162800" y="5486400"/>
            <a:ext cx="1692876" cy="1200329"/>
          </a:xfrm>
          <a:prstGeom prst="rect">
            <a:avLst/>
          </a:prstGeom>
          <a:noFill/>
        </p:spPr>
        <p:txBody>
          <a:bodyPr wrap="square" rtlCol="0">
            <a:spAutoFit/>
          </a:bodyPr>
          <a:lstStyle/>
          <a:p>
            <a:pPr algn="ctr"/>
            <a:r>
              <a:rPr lang="en-US" dirty="0" smtClean="0"/>
              <a:t>  Fig[5.1]</a:t>
            </a:r>
          </a:p>
          <a:p>
            <a:pPr algn="ctr"/>
            <a:r>
              <a:rPr lang="en-US" u="sng" dirty="0" smtClean="0"/>
              <a:t>Structure of wooden lamp</a:t>
            </a:r>
          </a:p>
          <a:p>
            <a:endParaRPr lang="en-US" u="sng" dirty="0"/>
          </a:p>
        </p:txBody>
      </p:sp>
    </p:spTree>
    <p:extLst>
      <p:ext uri="{BB962C8B-B14F-4D97-AF65-F5344CB8AC3E}">
        <p14:creationId xmlns:p14="http://schemas.microsoft.com/office/powerpoint/2010/main" xmlns="" val="1770928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industrialmarketer.com/wp-content/uploads/2015/05/IM_IndustrialChic.jpg"/>
          <p:cNvPicPr>
            <a:picLocks noChangeAspect="1" noChangeArrowheads="1"/>
          </p:cNvPicPr>
          <p:nvPr/>
        </p:nvPicPr>
        <p:blipFill>
          <a:blip r:embed="rId2"/>
          <a:srcRect/>
          <a:stretch>
            <a:fillRect/>
          </a:stretch>
        </p:blipFill>
        <p:spPr bwMode="auto">
          <a:xfrm>
            <a:off x="0" y="-152400"/>
            <a:ext cx="9144000" cy="7010400"/>
          </a:xfrm>
          <a:prstGeom prst="rect">
            <a:avLst/>
          </a:prstGeom>
          <a:noFill/>
        </p:spPr>
      </p:pic>
      <p:sp>
        <p:nvSpPr>
          <p:cNvPr id="3" name="TextBox 2"/>
          <p:cNvSpPr txBox="1"/>
          <p:nvPr/>
        </p:nvSpPr>
        <p:spPr>
          <a:xfrm>
            <a:off x="0" y="2357430"/>
            <a:ext cx="5334000" cy="2862322"/>
          </a:xfrm>
          <a:prstGeom prst="rect">
            <a:avLst/>
          </a:prstGeom>
          <a:noFill/>
          <a:effectLst>
            <a:glow rad="63500">
              <a:schemeClr val="accent1">
                <a:satMod val="175000"/>
                <a:alpha val="40000"/>
              </a:schemeClr>
            </a:glow>
          </a:effectLst>
        </p:spPr>
        <p:txBody>
          <a:bodyPr wrap="square" rtlCol="0">
            <a:spAutoFit/>
          </a:bodyPr>
          <a:lstStyle/>
          <a:p>
            <a:pPr algn="ctr"/>
            <a:r>
              <a:rPr lang="en-IN" sz="9000" dirty="0" smtClean="0">
                <a:effectLst>
                  <a:glow rad="101600">
                    <a:schemeClr val="accent6">
                      <a:satMod val="175000"/>
                      <a:alpha val="40000"/>
                    </a:schemeClr>
                  </a:glow>
                </a:effectLst>
                <a:latin typeface="Times New Roman" pitchFamily="18" charset="0"/>
                <a:cs typeface="Times New Roman" pitchFamily="18" charset="0"/>
              </a:rPr>
              <a:t>WOODEN LAMP </a:t>
            </a:r>
            <a:endParaRPr lang="en-US" sz="9000" dirty="0">
              <a:effectLst>
                <a:glow rad="101600">
                  <a:schemeClr val="accent6">
                    <a:satMod val="175000"/>
                    <a:alpha val="40000"/>
                  </a:schemeClr>
                </a:glo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7EA24F7-AF11-4FCC-A50B-08FDC0486411}"/>
              </a:ext>
            </a:extLst>
          </p:cNvPr>
          <p:cNvSpPr txBox="1"/>
          <p:nvPr/>
        </p:nvSpPr>
        <p:spPr>
          <a:xfrm>
            <a:off x="609600" y="457200"/>
            <a:ext cx="8138160" cy="769441"/>
          </a:xfrm>
          <a:prstGeom prst="rect">
            <a:avLst/>
          </a:prstGeom>
          <a:noFill/>
        </p:spPr>
        <p:txBody>
          <a:bodyPr wrap="square" rtlCol="0">
            <a:spAutoFit/>
          </a:bodyPr>
          <a:lstStyle/>
          <a:p>
            <a:r>
              <a:rPr lang="en-IN" sz="4400" u="sng" dirty="0" smtClean="0">
                <a:latin typeface="Times New Roman" pitchFamily="18" charset="0"/>
                <a:cs typeface="Times New Roman" pitchFamily="18" charset="0"/>
              </a:rPr>
              <a:t>Advantages-</a:t>
            </a:r>
            <a:endParaRPr lang="en-IN" sz="4400" u="sng"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70ED712B-5480-4A62-9235-8FB2973DBC8E}"/>
              </a:ext>
            </a:extLst>
          </p:cNvPr>
          <p:cNvSpPr txBox="1"/>
          <p:nvPr/>
        </p:nvSpPr>
        <p:spPr>
          <a:xfrm>
            <a:off x="784860" y="3497529"/>
            <a:ext cx="6210300" cy="677108"/>
          </a:xfrm>
          <a:prstGeom prst="rect">
            <a:avLst/>
          </a:prstGeom>
          <a:noFill/>
        </p:spPr>
        <p:txBody>
          <a:bodyPr wrap="square" rtlCol="0">
            <a:spAutoFit/>
          </a:bodyPr>
          <a:lstStyle/>
          <a:p>
            <a:endParaRPr lang="en-IN" sz="2000" dirty="0"/>
          </a:p>
          <a:p>
            <a:pPr marL="342900" indent="-342900">
              <a:buFont typeface="+mj-lt"/>
              <a:buAutoNum type="arabicPeriod"/>
            </a:pPr>
            <a:endParaRPr lang="en-IN" dirty="0"/>
          </a:p>
        </p:txBody>
      </p:sp>
      <p:sp>
        <p:nvSpPr>
          <p:cNvPr id="7" name="TextBox 6">
            <a:extLst>
              <a:ext uri="{FF2B5EF4-FFF2-40B4-BE49-F238E27FC236}">
                <a16:creationId xmlns:a16="http://schemas.microsoft.com/office/drawing/2014/main" xmlns="" id="{99203B9D-7927-40EA-A754-03D64B37E5B6}"/>
              </a:ext>
            </a:extLst>
          </p:cNvPr>
          <p:cNvSpPr txBox="1"/>
          <p:nvPr/>
        </p:nvSpPr>
        <p:spPr>
          <a:xfrm>
            <a:off x="609600" y="1371600"/>
            <a:ext cx="5623560" cy="4467057"/>
          </a:xfrm>
          <a:prstGeom prst="rect">
            <a:avLst/>
          </a:prstGeom>
          <a:noFill/>
        </p:spPr>
        <p:txBody>
          <a:bodyPr wrap="square" rtlCol="0">
            <a:spAutoFit/>
          </a:bodyPr>
          <a:lstStyle/>
          <a:p>
            <a:pPr marL="342900" indent="-342900">
              <a:lnSpc>
                <a:spcPct val="150000"/>
              </a:lnSpc>
              <a:buFont typeface="Wingdings" pitchFamily="2" charset="2"/>
              <a:buChar char="ü"/>
            </a:pPr>
            <a:r>
              <a:rPr lang="en-IN" sz="2400" dirty="0">
                <a:latin typeface="Times New Roman" pitchFamily="18" charset="0"/>
                <a:cs typeface="Times New Roman" pitchFamily="18" charset="0"/>
              </a:rPr>
              <a:t>USE OF LED :As compared to bulbs and tube light L.E.D’s are more efficient , saves the energy , lowers the electricity bill.</a:t>
            </a:r>
          </a:p>
          <a:p>
            <a:pPr marL="342900" indent="-342900">
              <a:lnSpc>
                <a:spcPct val="150000"/>
              </a:lnSpc>
              <a:buFont typeface="Wingdings" pitchFamily="2" charset="2"/>
              <a:buChar char="ü"/>
            </a:pPr>
            <a:r>
              <a:rPr lang="en-IN" sz="2400" dirty="0">
                <a:latin typeface="Times New Roman" pitchFamily="18" charset="0"/>
                <a:cs typeface="Times New Roman" pitchFamily="18" charset="0"/>
              </a:rPr>
              <a:t>EASY TO MAKE</a:t>
            </a:r>
          </a:p>
          <a:p>
            <a:pPr marL="342900" indent="-342900">
              <a:lnSpc>
                <a:spcPct val="150000"/>
              </a:lnSpc>
              <a:buFont typeface="Wingdings" pitchFamily="2" charset="2"/>
              <a:buChar char="ü"/>
            </a:pPr>
            <a:r>
              <a:rPr lang="en-IN" sz="2400" dirty="0">
                <a:latin typeface="Times New Roman" pitchFamily="18" charset="0"/>
                <a:cs typeface="Times New Roman" pitchFamily="18" charset="0"/>
              </a:rPr>
              <a:t>MATERIALS EASILY AVAILABLE</a:t>
            </a:r>
          </a:p>
          <a:p>
            <a:pPr marL="342900" indent="-342900">
              <a:lnSpc>
                <a:spcPct val="150000"/>
              </a:lnSpc>
              <a:buFont typeface="Wingdings" pitchFamily="2" charset="2"/>
              <a:buChar char="ü"/>
            </a:pPr>
            <a:r>
              <a:rPr lang="en-IN" sz="2400" dirty="0">
                <a:latin typeface="Times New Roman" pitchFamily="18" charset="0"/>
                <a:cs typeface="Times New Roman" pitchFamily="18" charset="0"/>
              </a:rPr>
              <a:t>DOESN’T TAKE MUCH TIME</a:t>
            </a:r>
          </a:p>
          <a:p>
            <a:pPr marL="342900" indent="-342900">
              <a:lnSpc>
                <a:spcPct val="150000"/>
              </a:lnSpc>
              <a:buFont typeface="Wingdings" pitchFamily="2" charset="2"/>
              <a:buChar char="ü"/>
            </a:pPr>
            <a:r>
              <a:rPr lang="en-IN" sz="2400" dirty="0">
                <a:latin typeface="Times New Roman" pitchFamily="18" charset="0"/>
                <a:cs typeface="Times New Roman" pitchFamily="18" charset="0"/>
              </a:rPr>
              <a:t>MULTIPURPOSE</a:t>
            </a:r>
          </a:p>
        </p:txBody>
      </p:sp>
      <p:pic>
        <p:nvPicPr>
          <p:cNvPr id="5122" name="Picture 2" descr="See the source image"/>
          <p:cNvPicPr>
            <a:picLocks noChangeAspect="1" noChangeArrowheads="1"/>
          </p:cNvPicPr>
          <p:nvPr/>
        </p:nvPicPr>
        <p:blipFill>
          <a:blip r:embed="rId2">
            <a:lum/>
          </a:blip>
          <a:stretch>
            <a:fillRect/>
          </a:stretch>
        </p:blipFill>
        <p:spPr bwMode="auto">
          <a:xfrm>
            <a:off x="6248400" y="685800"/>
            <a:ext cx="2667000" cy="4953000"/>
          </a:xfrm>
          <a:prstGeom prst="rect">
            <a:avLst/>
          </a:prstGeom>
          <a:noFill/>
          <a:ln>
            <a:noFill/>
          </a:ln>
          <a:effectLst/>
        </p:spPr>
      </p:pic>
    </p:spTree>
    <p:extLst>
      <p:ext uri="{BB962C8B-B14F-4D97-AF65-F5344CB8AC3E}">
        <p14:creationId xmlns:p14="http://schemas.microsoft.com/office/powerpoint/2010/main" xmlns="" val="861958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5257800" cy="4647426"/>
          </a:xfrm>
          <a:prstGeom prst="rect">
            <a:avLst/>
          </a:prstGeom>
          <a:noFill/>
        </p:spPr>
        <p:txBody>
          <a:bodyPr wrap="square" rtlCol="0">
            <a:spAutoFit/>
          </a:bodyPr>
          <a:lstStyle/>
          <a:p>
            <a:r>
              <a:rPr lang="en-IN" sz="4400" u="sng" dirty="0" smtClean="0">
                <a:latin typeface="Times New Roman" pitchFamily="18" charset="0"/>
                <a:cs typeface="Times New Roman" pitchFamily="18" charset="0"/>
              </a:rPr>
              <a:t>Applications-</a:t>
            </a:r>
          </a:p>
          <a:p>
            <a:pPr>
              <a:lnSpc>
                <a:spcPct val="150000"/>
              </a:lnSpc>
            </a:pPr>
            <a:r>
              <a:rPr lang="en-IN" sz="2400" dirty="0" smtClean="0">
                <a:latin typeface="Times New Roman" pitchFamily="18" charset="0"/>
                <a:cs typeface="Times New Roman" pitchFamily="18" charset="0"/>
              </a:rPr>
              <a:t>This wooden lamp can be used for various  purposes such as :</a:t>
            </a:r>
          </a:p>
          <a:p>
            <a:pPr marL="342900" indent="-342900">
              <a:lnSpc>
                <a:spcPct val="150000"/>
              </a:lnSpc>
              <a:buFont typeface="Wingdings" pitchFamily="2" charset="2"/>
              <a:buChar char="Ø"/>
            </a:pPr>
            <a:r>
              <a:rPr lang="en-IN" sz="2400" dirty="0" smtClean="0">
                <a:latin typeface="Times New Roman" pitchFamily="18" charset="0"/>
                <a:cs typeface="Times New Roman" pitchFamily="18" charset="0"/>
              </a:rPr>
              <a:t>Study Lamp</a:t>
            </a:r>
          </a:p>
          <a:p>
            <a:pPr marL="342900" indent="-342900">
              <a:lnSpc>
                <a:spcPct val="150000"/>
              </a:lnSpc>
              <a:buFont typeface="Wingdings" pitchFamily="2" charset="2"/>
              <a:buChar char="Ø"/>
            </a:pPr>
            <a:r>
              <a:rPr lang="en-IN" sz="2400" dirty="0" smtClean="0">
                <a:latin typeface="Times New Roman" pitchFamily="18" charset="0"/>
                <a:cs typeface="Times New Roman" pitchFamily="18" charset="0"/>
              </a:rPr>
              <a:t>Home(for decoration and illuminating purposes)</a:t>
            </a:r>
          </a:p>
          <a:p>
            <a:pPr marL="342900" indent="-342900">
              <a:lnSpc>
                <a:spcPct val="150000"/>
              </a:lnSpc>
              <a:buFont typeface="Wingdings" pitchFamily="2" charset="2"/>
              <a:buChar char="Ø"/>
            </a:pPr>
            <a:r>
              <a:rPr lang="en-IN" sz="2400" dirty="0" smtClean="0">
                <a:latin typeface="Times New Roman" pitchFamily="18" charset="0"/>
                <a:cs typeface="Times New Roman" pitchFamily="18" charset="0"/>
              </a:rPr>
              <a:t>Restaurants</a:t>
            </a:r>
          </a:p>
          <a:p>
            <a:pPr marL="342900" indent="-342900">
              <a:lnSpc>
                <a:spcPct val="150000"/>
              </a:lnSpc>
              <a:buFont typeface="Wingdings" pitchFamily="2" charset="2"/>
              <a:buChar char="Ø"/>
            </a:pPr>
            <a:r>
              <a:rPr lang="en-IN" sz="2400" dirty="0" smtClean="0">
                <a:latin typeface="Times New Roman" pitchFamily="18" charset="0"/>
                <a:cs typeface="Times New Roman" pitchFamily="18" charset="0"/>
              </a:rPr>
              <a:t>Hotels</a:t>
            </a:r>
            <a:endParaRPr lang="en-US" sz="2400" dirty="0">
              <a:latin typeface="Times New Roman" pitchFamily="18" charset="0"/>
              <a:cs typeface="Times New Roman" pitchFamily="18" charset="0"/>
            </a:endParaRPr>
          </a:p>
        </p:txBody>
      </p:sp>
      <p:pic>
        <p:nvPicPr>
          <p:cNvPr id="4100" name="Picture 4" descr="See the source image"/>
          <p:cNvPicPr>
            <a:picLocks noChangeAspect="1" noChangeArrowheads="1"/>
          </p:cNvPicPr>
          <p:nvPr/>
        </p:nvPicPr>
        <p:blipFill>
          <a:blip r:embed="rId2"/>
          <a:srcRect/>
          <a:stretch>
            <a:fillRect/>
          </a:stretch>
        </p:blipFill>
        <p:spPr bwMode="auto">
          <a:xfrm>
            <a:off x="5867400" y="609600"/>
            <a:ext cx="2590695" cy="2739327"/>
          </a:xfrm>
          <a:prstGeom prst="rect">
            <a:avLst/>
          </a:prstGeom>
          <a:noFill/>
        </p:spPr>
      </p:pic>
      <p:pic>
        <p:nvPicPr>
          <p:cNvPr id="4102" name="Picture 6" descr="See the source image"/>
          <p:cNvPicPr>
            <a:picLocks noChangeAspect="1" noChangeArrowheads="1"/>
          </p:cNvPicPr>
          <p:nvPr/>
        </p:nvPicPr>
        <p:blipFill>
          <a:blip r:embed="rId3"/>
          <a:srcRect/>
          <a:stretch>
            <a:fillRect/>
          </a:stretch>
        </p:blipFill>
        <p:spPr bwMode="auto">
          <a:xfrm>
            <a:off x="5867400" y="3733800"/>
            <a:ext cx="2590800" cy="2743200"/>
          </a:xfrm>
          <a:prstGeom prst="rect">
            <a:avLst/>
          </a:prstGeom>
          <a:noFill/>
        </p:spPr>
      </p:pic>
      <p:pic>
        <p:nvPicPr>
          <p:cNvPr id="4104" name="Picture 8" descr="See the source image"/>
          <p:cNvPicPr>
            <a:picLocks noChangeAspect="1" noChangeArrowheads="1"/>
          </p:cNvPicPr>
          <p:nvPr/>
        </p:nvPicPr>
        <p:blipFill>
          <a:blip r:embed="rId4"/>
          <a:srcRect/>
          <a:stretch>
            <a:fillRect/>
          </a:stretch>
        </p:blipFill>
        <p:spPr bwMode="auto">
          <a:xfrm>
            <a:off x="2743200" y="3733800"/>
            <a:ext cx="2743200" cy="2743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F323AAF-D871-4076-8A73-83FB35AB05FA}"/>
              </a:ext>
            </a:extLst>
          </p:cNvPr>
          <p:cNvSpPr txBox="1"/>
          <p:nvPr/>
        </p:nvSpPr>
        <p:spPr>
          <a:xfrm>
            <a:off x="685800" y="228600"/>
            <a:ext cx="5143500" cy="769441"/>
          </a:xfrm>
          <a:prstGeom prst="rect">
            <a:avLst/>
          </a:prstGeom>
          <a:noFill/>
        </p:spPr>
        <p:txBody>
          <a:bodyPr wrap="square" rtlCol="0">
            <a:spAutoFit/>
          </a:bodyPr>
          <a:lstStyle/>
          <a:p>
            <a:r>
              <a:rPr lang="en-IN" sz="4400" u="sng" dirty="0" smtClean="0">
                <a:latin typeface="Times New Roman" pitchFamily="18" charset="0"/>
                <a:cs typeface="Times New Roman" pitchFamily="18" charset="0"/>
              </a:rPr>
              <a:t>Precautions</a:t>
            </a:r>
            <a:r>
              <a:rPr lang="en-IN" sz="4400" u="sng" dirty="0" smtClean="0">
                <a:latin typeface="Times New Roman" pitchFamily="18" charset="0"/>
                <a:cs typeface="Times New Roman" pitchFamily="18" charset="0"/>
              </a:rPr>
              <a:t>-</a:t>
            </a:r>
            <a:endParaRPr lang="en-IN" sz="4400" u="sng"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8A17CCF4-D4AC-4B3E-8EE2-ED896B5B2D9A}"/>
              </a:ext>
            </a:extLst>
          </p:cNvPr>
          <p:cNvSpPr txBox="1"/>
          <p:nvPr/>
        </p:nvSpPr>
        <p:spPr>
          <a:xfrm>
            <a:off x="4229100" y="2971800"/>
            <a:ext cx="685800"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xmlns="" id="{1E071001-C52F-49F9-8E58-49D083DE6F7A}"/>
              </a:ext>
            </a:extLst>
          </p:cNvPr>
          <p:cNvSpPr txBox="1"/>
          <p:nvPr/>
        </p:nvSpPr>
        <p:spPr>
          <a:xfrm flipH="1">
            <a:off x="533400" y="990600"/>
            <a:ext cx="7402832" cy="5632311"/>
          </a:xfrm>
          <a:prstGeom prst="rect">
            <a:avLst/>
          </a:prstGeom>
          <a:noFill/>
        </p:spPr>
        <p:txBody>
          <a:bodyPr wrap="square" rtlCol="0">
            <a:spAutoFit/>
          </a:bodyPr>
          <a:lstStyle/>
          <a:p>
            <a:pPr marL="342900" indent="-342900" algn="just">
              <a:buFont typeface="+mj-lt"/>
              <a:buAutoNum type="arabicPeriod"/>
            </a:pPr>
            <a:r>
              <a:rPr lang="en-US" sz="2400" b="1" dirty="0"/>
              <a:t>Wear The Right </a:t>
            </a:r>
            <a:r>
              <a:rPr lang="en-US" sz="2400" b="1" dirty="0" smtClean="0"/>
              <a:t>Clothes-</a:t>
            </a:r>
            <a:r>
              <a:rPr lang="en-US" sz="2400" dirty="0"/>
              <a:t/>
            </a:r>
            <a:br>
              <a:rPr lang="en-US" sz="2400" dirty="0"/>
            </a:br>
            <a:r>
              <a:rPr lang="en-US" sz="2400" dirty="0"/>
              <a:t>The problem with wearing baggy or loose clothes is the very high chance that a part of them might get caught in a cutting head or saw blade. As a result, try to always wear clothes that you are a better match for the woodworking environment, but also protect you. Also always ensure that any dangling jewelry or metal such as chains or bracelets, are removed before commencing work</a:t>
            </a:r>
            <a:r>
              <a:rPr lang="en-US" sz="2400" dirty="0" smtClean="0"/>
              <a:t>.</a:t>
            </a:r>
            <a:endParaRPr lang="en-US" sz="2400" dirty="0"/>
          </a:p>
          <a:p>
            <a:pPr marL="342900" indent="-342900" algn="just">
              <a:buFont typeface="+mj-lt"/>
              <a:buAutoNum type="arabicPeriod"/>
            </a:pPr>
            <a:r>
              <a:rPr lang="en-US" sz="2400" b="1" dirty="0"/>
              <a:t>Never Use Blunt Blades &amp; </a:t>
            </a:r>
            <a:r>
              <a:rPr lang="en-US" sz="2400" b="1" dirty="0" smtClean="0"/>
              <a:t>Bits-</a:t>
            </a:r>
            <a:r>
              <a:rPr lang="en-US" sz="2400" dirty="0"/>
              <a:t/>
            </a:r>
            <a:br>
              <a:rPr lang="en-US" sz="2400" dirty="0"/>
            </a:br>
            <a:r>
              <a:rPr lang="en-US" sz="2400" dirty="0"/>
              <a:t>While this might seem obvious seeing as how dangerous a dull cutting tool can be. Dull tools will need to be made to work harder to cut and as a result can bind or kick back. Sharp bits and blades will ensure cleaner cuts as well</a:t>
            </a:r>
            <a:r>
              <a:rPr lang="en-US" sz="2400" dirty="0" smtClean="0"/>
              <a:t>.</a:t>
            </a:r>
            <a:endParaRPr lang="en-US" sz="2400" dirty="0"/>
          </a:p>
        </p:txBody>
      </p:sp>
    </p:spTree>
    <p:extLst>
      <p:ext uri="{BB962C8B-B14F-4D97-AF65-F5344CB8AC3E}">
        <p14:creationId xmlns:p14="http://schemas.microsoft.com/office/powerpoint/2010/main" xmlns="" val="4045824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001000" cy="5847755"/>
          </a:xfrm>
          <a:prstGeom prst="rect">
            <a:avLst/>
          </a:prstGeom>
          <a:noFill/>
        </p:spPr>
        <p:txBody>
          <a:bodyPr wrap="square" rtlCol="0">
            <a:spAutoFit/>
          </a:bodyPr>
          <a:lstStyle/>
          <a:p>
            <a:pPr marL="342900" indent="-342900">
              <a:buFont typeface="+mj-lt"/>
              <a:buAutoNum type="arabicPeriod"/>
            </a:pPr>
            <a:endParaRPr lang="en-US" dirty="0" smtClean="0"/>
          </a:p>
          <a:p>
            <a:pPr marL="342900" indent="-342900"/>
            <a:r>
              <a:rPr lang="en-US" b="1" dirty="0" smtClean="0"/>
              <a:t>3. </a:t>
            </a:r>
            <a:r>
              <a:rPr lang="en-US" sz="2000" b="1" dirty="0" smtClean="0"/>
              <a:t>Work Against The Cutter</a:t>
            </a:r>
            <a:r>
              <a:rPr lang="en-US" sz="2000" dirty="0" smtClean="0"/>
              <a:t/>
            </a:r>
            <a:br>
              <a:rPr lang="en-US" sz="2000" dirty="0" smtClean="0"/>
            </a:br>
            <a:r>
              <a:rPr lang="en-US" sz="2000" dirty="0" smtClean="0"/>
              <a:t>Most power tools are built in a way that requires the direction a piece of wood moves through the tool, is the opposite direction of the cutting head’s movement. So you need to ensure that the blade or router bit cuts against the motion of the wood instead of with it.</a:t>
            </a:r>
          </a:p>
          <a:p>
            <a:pPr marL="342900" indent="-342900"/>
            <a:endParaRPr lang="en-US" sz="2000" dirty="0" smtClean="0"/>
          </a:p>
          <a:p>
            <a:pPr marL="342900" indent="-342900">
              <a:buAutoNum type="arabicPeriod" startAt="4"/>
            </a:pPr>
            <a:r>
              <a:rPr lang="en-US" sz="2000" dirty="0" smtClean="0"/>
              <a:t>The wooden should not be fed to the sewing machines faster than the cutting speed of the machine.</a:t>
            </a:r>
          </a:p>
          <a:p>
            <a:pPr marL="342900" indent="-342900">
              <a:buAutoNum type="arabicPeriod" startAt="4"/>
            </a:pPr>
            <a:endParaRPr lang="en-US" sz="2000" dirty="0" smtClean="0"/>
          </a:p>
          <a:p>
            <a:pPr marL="342900" indent="-342900">
              <a:buAutoNum type="arabicPeriod" startAt="5"/>
            </a:pPr>
            <a:r>
              <a:rPr lang="en-US" sz="2000" dirty="0" smtClean="0"/>
              <a:t>One should not use defective or damaged carpentry tools and machines while carrying out work in carpentry shop.</a:t>
            </a:r>
          </a:p>
          <a:p>
            <a:pPr marL="342900" indent="-342900">
              <a:buAutoNum type="arabicPeriod" startAt="5"/>
            </a:pPr>
            <a:endParaRPr lang="en-US" sz="2000" dirty="0" smtClean="0"/>
          </a:p>
          <a:p>
            <a:pPr marL="342900" indent="-342900">
              <a:buAutoNum type="arabicPeriod" startAt="6"/>
            </a:pPr>
            <a:r>
              <a:rPr lang="en-US" sz="2000" dirty="0" smtClean="0"/>
              <a:t>No carpentry tools should be thrown for saving time in handling.</a:t>
            </a:r>
          </a:p>
          <a:p>
            <a:pPr marL="342900" indent="-342900">
              <a:buAutoNum type="arabicPeriod" startAt="6"/>
            </a:pPr>
            <a:endParaRPr lang="en-US" sz="2000" dirty="0" smtClean="0"/>
          </a:p>
          <a:p>
            <a:pPr marL="342900" indent="-342900"/>
            <a:r>
              <a:rPr lang="en-US" sz="2000" dirty="0" smtClean="0"/>
              <a:t>7.  Nails, screws should be properly kept in a box for proper house keeping.</a:t>
            </a:r>
            <a:br>
              <a:rPr lang="en-US" sz="2000" dirty="0" smtClean="0"/>
            </a:br>
            <a:endParaRPr lang="en-IN" sz="2000" dirty="0" smtClean="0"/>
          </a:p>
          <a:p>
            <a:pPr marL="342900" indent="-342900">
              <a:buFont typeface="+mj-lt"/>
              <a:buAutoNum type="arabicPeriod"/>
            </a:pPr>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e the source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381000"/>
            <a:ext cx="8686800" cy="838200"/>
          </a:xfrm>
        </p:spPr>
        <p:txBody>
          <a:bodyPr>
            <a:normAutofit fontScale="90000"/>
          </a:bodyPr>
          <a:lstStyle/>
          <a:p>
            <a:pPr algn="ctr"/>
            <a:r>
              <a:rPr lang="en-IN" sz="5400" dirty="0" smtClean="0">
                <a:latin typeface="Times New Roman" pitchFamily="18" charset="0"/>
                <a:cs typeface="Times New Roman" pitchFamily="18" charset="0"/>
              </a:rPr>
              <a:t>CONTENTS</a:t>
            </a:r>
            <a:endParaRPr lang="en-US" sz="54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Ø"/>
            </a:pPr>
            <a:r>
              <a:rPr lang="en-IN" sz="2600" dirty="0" smtClean="0">
                <a:latin typeface="Times New Roman" pitchFamily="18" charset="0"/>
                <a:cs typeface="Times New Roman" pitchFamily="18" charset="0"/>
              </a:rPr>
              <a:t>Introduction to carpentry</a:t>
            </a:r>
          </a:p>
          <a:p>
            <a:pPr>
              <a:buFont typeface="Wingdings" pitchFamily="2" charset="2"/>
              <a:buChar char="Ø"/>
            </a:pPr>
            <a:r>
              <a:rPr lang="en-IN" sz="2600" dirty="0" smtClean="0">
                <a:latin typeface="Times New Roman" pitchFamily="18" charset="0"/>
                <a:cs typeface="Times New Roman" pitchFamily="18" charset="0"/>
              </a:rPr>
              <a:t>Types of Wood</a:t>
            </a:r>
          </a:p>
          <a:p>
            <a:pPr>
              <a:buFont typeface="Wingdings" pitchFamily="2" charset="2"/>
              <a:buChar char="Ø"/>
            </a:pPr>
            <a:r>
              <a:rPr lang="en-IN" sz="2600" dirty="0" smtClean="0">
                <a:latin typeface="Times New Roman" pitchFamily="18" charset="0"/>
                <a:cs typeface="Times New Roman" pitchFamily="18" charset="0"/>
              </a:rPr>
              <a:t>Carpentry Tools</a:t>
            </a:r>
          </a:p>
          <a:p>
            <a:pPr>
              <a:buFont typeface="Wingdings" pitchFamily="2" charset="2"/>
              <a:buChar char="Ø"/>
            </a:pPr>
            <a:r>
              <a:rPr lang="en-IN" sz="2600" dirty="0" smtClean="0">
                <a:latin typeface="Times New Roman" pitchFamily="18" charset="0"/>
                <a:cs typeface="Times New Roman" pitchFamily="18" charset="0"/>
              </a:rPr>
              <a:t>Carpentry joints</a:t>
            </a:r>
          </a:p>
          <a:p>
            <a:pPr>
              <a:buFont typeface="Wingdings" pitchFamily="2" charset="2"/>
              <a:buChar char="Ø"/>
            </a:pPr>
            <a:r>
              <a:rPr lang="en-IN" sz="2600" dirty="0" smtClean="0">
                <a:latin typeface="Times New Roman" pitchFamily="18" charset="0"/>
                <a:cs typeface="Times New Roman" pitchFamily="18" charset="0"/>
              </a:rPr>
              <a:t>Carpentry Operations</a:t>
            </a:r>
          </a:p>
          <a:p>
            <a:pPr>
              <a:buFont typeface="Wingdings" pitchFamily="2" charset="2"/>
              <a:buChar char="Ø"/>
            </a:pPr>
            <a:r>
              <a:rPr lang="en-IN" sz="2600" dirty="0" smtClean="0">
                <a:latin typeface="Times New Roman" pitchFamily="18" charset="0"/>
                <a:cs typeface="Times New Roman" pitchFamily="18" charset="0"/>
              </a:rPr>
              <a:t>Wooden Lamp Light</a:t>
            </a:r>
          </a:p>
          <a:p>
            <a:pPr>
              <a:buFont typeface="Wingdings" pitchFamily="2" charset="2"/>
              <a:buChar char="Ø"/>
            </a:pPr>
            <a:r>
              <a:rPr lang="en-IN" sz="2600" dirty="0" smtClean="0">
                <a:latin typeface="Times New Roman" pitchFamily="18" charset="0"/>
                <a:cs typeface="Times New Roman" pitchFamily="18" charset="0"/>
              </a:rPr>
              <a:t>Materials and tools </a:t>
            </a:r>
            <a:r>
              <a:rPr lang="en-IN" sz="2600" dirty="0" smtClean="0">
                <a:latin typeface="Times New Roman" pitchFamily="18" charset="0"/>
                <a:cs typeface="Times New Roman" pitchFamily="18" charset="0"/>
              </a:rPr>
              <a:t>required</a:t>
            </a:r>
          </a:p>
          <a:p>
            <a:pPr>
              <a:buFont typeface="Wingdings" pitchFamily="2" charset="2"/>
              <a:buChar char="Ø"/>
            </a:pPr>
            <a:r>
              <a:rPr lang="en-IN" sz="2600" dirty="0" smtClean="0">
                <a:latin typeface="Times New Roman" pitchFamily="18" charset="0"/>
                <a:cs typeface="Times New Roman" pitchFamily="18" charset="0"/>
              </a:rPr>
              <a:t>Detailed </a:t>
            </a:r>
            <a:r>
              <a:rPr lang="en-IN" sz="2600" dirty="0" smtClean="0">
                <a:latin typeface="Times New Roman" pitchFamily="18" charset="0"/>
                <a:cs typeface="Times New Roman" pitchFamily="18" charset="0"/>
              </a:rPr>
              <a:t>designing</a:t>
            </a:r>
            <a:endParaRPr lang="en-IN" sz="2600" dirty="0" smtClean="0">
              <a:latin typeface="Times New Roman" pitchFamily="18" charset="0"/>
              <a:cs typeface="Times New Roman" pitchFamily="18" charset="0"/>
            </a:endParaRPr>
          </a:p>
          <a:p>
            <a:pPr>
              <a:buFont typeface="Wingdings" pitchFamily="2" charset="2"/>
              <a:buChar char="Ø"/>
            </a:pPr>
            <a:r>
              <a:rPr lang="en-IN" sz="2600" dirty="0" smtClean="0">
                <a:latin typeface="Times New Roman" pitchFamily="18" charset="0"/>
                <a:cs typeface="Times New Roman" pitchFamily="18" charset="0"/>
              </a:rPr>
              <a:t>Carpentry operations to be performed while making the model</a:t>
            </a:r>
          </a:p>
          <a:p>
            <a:pPr>
              <a:buFont typeface="Wingdings" pitchFamily="2" charset="2"/>
              <a:buChar char="Ø"/>
            </a:pPr>
            <a:r>
              <a:rPr lang="en-IN" sz="2600" dirty="0" smtClean="0">
                <a:latin typeface="Times New Roman" pitchFamily="18" charset="0"/>
                <a:cs typeface="Times New Roman" pitchFamily="18" charset="0"/>
              </a:rPr>
              <a:t>Advantages</a:t>
            </a:r>
          </a:p>
          <a:p>
            <a:pPr>
              <a:buFont typeface="Wingdings" pitchFamily="2" charset="2"/>
              <a:buChar char="Ø"/>
            </a:pPr>
            <a:r>
              <a:rPr lang="en-IN" sz="2600" dirty="0" smtClean="0">
                <a:latin typeface="Times New Roman" pitchFamily="18" charset="0"/>
                <a:cs typeface="Times New Roman" pitchFamily="18" charset="0"/>
              </a:rPr>
              <a:t>Applications</a:t>
            </a:r>
          </a:p>
          <a:p>
            <a:pPr>
              <a:buFont typeface="Wingdings" pitchFamily="2" charset="2"/>
              <a:buChar char="Ø"/>
            </a:pPr>
            <a:r>
              <a:rPr lang="en-IN" sz="2600" dirty="0" smtClean="0">
                <a:latin typeface="Times New Roman" pitchFamily="18" charset="0"/>
                <a:cs typeface="Times New Roman" pitchFamily="18" charset="0"/>
              </a:rPr>
              <a:t>Precautions</a:t>
            </a:r>
            <a:endParaRPr lang="en-IN" sz="2600" dirty="0" smtClean="0">
              <a:latin typeface="Times New Roman" pitchFamily="18" charset="0"/>
              <a:cs typeface="Times New Roman" pitchFamily="18" charset="0"/>
            </a:endParaRPr>
          </a:p>
          <a:p>
            <a:pPr>
              <a:buFont typeface="Wingdings" pitchFamily="2" charset="2"/>
              <a:buChar char="Ø"/>
            </a:pPr>
            <a:endParaRPr lang="en-IN" sz="2600" dirty="0" smtClean="0">
              <a:latin typeface="Times New Roman" pitchFamily="18" charset="0"/>
              <a:cs typeface="Times New Roman" pitchFamily="18" charset="0"/>
            </a:endParaRPr>
          </a:p>
          <a:p>
            <a:pPr>
              <a:buFont typeface="Wingdings" pitchFamily="2" charset="2"/>
              <a:buChar char="Ø"/>
            </a:pPr>
            <a:endParaRPr lang="en-IN" dirty="0" smtClean="0"/>
          </a:p>
          <a:p>
            <a:pPr>
              <a:buFont typeface="Wingdings" pitchFamily="2" charset="2"/>
              <a:buChar char="Ø"/>
            </a:pPr>
            <a:endParaRPr lang="en-IN" dirty="0" smtClean="0"/>
          </a:p>
          <a:p>
            <a:pPr>
              <a:buFont typeface="Wingdings" pitchFamily="2" charset="2"/>
              <a:buChar char="Ø"/>
            </a:pPr>
            <a:endParaRPr lang="en-IN" dirty="0" smtClean="0"/>
          </a:p>
          <a:p>
            <a:pPr>
              <a:buFont typeface="Wingdings" pitchFamily="2" charset="2"/>
              <a:buChar char="Ø"/>
            </a:pPr>
            <a:endParaRPr lang="en-IN" dirty="0" smtClean="0"/>
          </a:p>
          <a:p>
            <a:pPr>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39552"/>
          </a:xfrm>
        </p:spPr>
        <p:txBody>
          <a:bodyPr>
            <a:normAutofit fontScale="90000"/>
          </a:bodyPr>
          <a:lstStyle/>
          <a:p>
            <a:pPr algn="ctr"/>
            <a:r>
              <a:rPr lang="en-US"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714348" y="1428736"/>
            <a:ext cx="8229600" cy="4454624"/>
          </a:xfrm>
        </p:spPr>
        <p:txBody>
          <a:bodyPr/>
          <a:lstStyle/>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Carpentry </a:t>
            </a:r>
            <a:r>
              <a:rPr lang="en-US" sz="2400" dirty="0">
                <a:latin typeface="Times New Roman" pitchFamily="18" charset="0"/>
                <a:cs typeface="Times New Roman" pitchFamily="18" charset="0"/>
              </a:rPr>
              <a:t>may be defined as the process of making</a:t>
            </a:r>
          </a:p>
          <a:p>
            <a:pPr algn="just">
              <a:buNone/>
            </a:pPr>
            <a:r>
              <a:rPr lang="en-US" sz="2400" dirty="0">
                <a:latin typeface="Times New Roman" pitchFamily="18" charset="0"/>
                <a:cs typeface="Times New Roman" pitchFamily="18" charset="0"/>
              </a:rPr>
              <a:t>wooden components. It starts from a marketable form of</a:t>
            </a:r>
          </a:p>
          <a:p>
            <a:pPr algn="just">
              <a:buNone/>
            </a:pPr>
            <a:r>
              <a:rPr lang="en-US" sz="2400" dirty="0">
                <a:latin typeface="Times New Roman" pitchFamily="18" charset="0"/>
                <a:cs typeface="Times New Roman" pitchFamily="18" charset="0"/>
              </a:rPr>
              <a:t>wood and ends with a finished product. It deals with the</a:t>
            </a:r>
          </a:p>
          <a:p>
            <a:pPr algn="just">
              <a:buNone/>
            </a:pPr>
            <a:r>
              <a:rPr lang="en-US" sz="2400" dirty="0">
                <a:latin typeface="Times New Roman" pitchFamily="18" charset="0"/>
                <a:cs typeface="Times New Roman" pitchFamily="18" charset="0"/>
              </a:rPr>
              <a:t>Building work, furniture, cabinet marking etc., joinery,</a:t>
            </a:r>
          </a:p>
          <a:p>
            <a:pPr algn="just">
              <a:buNone/>
            </a:pPr>
            <a:r>
              <a:rPr lang="en-US" sz="2400" dirty="0">
                <a:latin typeface="Times New Roman" pitchFamily="18" charset="0"/>
                <a:cs typeface="Times New Roman" pitchFamily="18" charset="0"/>
              </a:rPr>
              <a:t>i.e. preparation of joints are one of the important operations</a:t>
            </a:r>
          </a:p>
          <a:p>
            <a:pPr algn="just">
              <a:buNone/>
            </a:pPr>
            <a:r>
              <a:rPr lang="en-US" sz="2400" dirty="0">
                <a:latin typeface="Times New Roman" pitchFamily="18" charset="0"/>
                <a:cs typeface="Times New Roman" pitchFamily="18" charset="0"/>
              </a:rPr>
              <a:t>in all wood works. It deals with the specific work of a</a:t>
            </a:r>
          </a:p>
          <a:p>
            <a:pPr algn="just">
              <a:buNone/>
            </a:pPr>
            <a:r>
              <a:rPr lang="en-US" sz="2400" dirty="0">
                <a:latin typeface="Times New Roman" pitchFamily="18" charset="0"/>
                <a:cs typeface="Times New Roman" pitchFamily="18" charset="0"/>
              </a:rPr>
              <a:t>Carpenter like making different types of joint to form a</a:t>
            </a:r>
          </a:p>
          <a:p>
            <a:pPr algn="just">
              <a:buNone/>
            </a:pPr>
            <a:r>
              <a:rPr lang="en-US" sz="2400" dirty="0">
                <a:latin typeface="Times New Roman" pitchFamily="18" charset="0"/>
                <a:cs typeface="Times New Roman" pitchFamily="18" charset="0"/>
              </a:rPr>
              <a:t>Finished product.   </a:t>
            </a:r>
          </a:p>
        </p:txBody>
      </p:sp>
      <p:sp>
        <p:nvSpPr>
          <p:cNvPr id="4" name="Slide Number Placeholder 3"/>
          <p:cNvSpPr>
            <a:spLocks noGrp="1"/>
          </p:cNvSpPr>
          <p:nvPr>
            <p:ph type="sldNum" sz="quarter" idx="12"/>
          </p:nvPr>
        </p:nvSpPr>
        <p:spPr/>
        <p:txBody>
          <a:bodyPr/>
          <a:lstStyle/>
          <a:p>
            <a:fld id="{15E03424-0F48-491A-9604-DD32E02A8B8D}" type="slidenum">
              <a:rPr lang="en-US" smtClean="0">
                <a:solidFill>
                  <a:srgbClr val="000000"/>
                </a:solidFill>
              </a:rPr>
              <a:pPr/>
              <a:t>4</a:t>
            </a:fld>
            <a:endParaRPr lang="en-US">
              <a:solidFill>
                <a:srgbClr val="000000"/>
              </a:solidFill>
            </a:endParaRPr>
          </a:p>
        </p:txBody>
      </p:sp>
      <p:sp>
        <p:nvSpPr>
          <p:cNvPr id="5" name="Rounded Rectangle 4"/>
          <p:cNvSpPr/>
          <p:nvPr/>
        </p:nvSpPr>
        <p:spPr bwMode="auto">
          <a:xfrm>
            <a:off x="357158" y="1285860"/>
            <a:ext cx="8215370" cy="4857784"/>
          </a:xfrm>
          <a:prstGeom prst="roundRect">
            <a:avLst/>
          </a:prstGeom>
          <a:no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811560"/>
          </a:xfrm>
        </p:spPr>
        <p:txBody>
          <a:bodyPr/>
          <a:lstStyle/>
          <a:p>
            <a:pPr algn="ctr"/>
            <a:r>
              <a:rPr lang="en-IN" dirty="0" smtClean="0">
                <a:latin typeface="Times New Roman" pitchFamily="18" charset="0"/>
                <a:cs typeface="Times New Roman" pitchFamily="18" charset="0"/>
              </a:rPr>
              <a:t>TYPES OF WOOD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598640"/>
          </a:xfrm>
        </p:spPr>
        <p:txBody>
          <a:bodyPr/>
          <a:lstStyle/>
          <a:p>
            <a:pPr>
              <a:buFont typeface="Wingdings" pitchFamily="2" charset="2"/>
              <a:buChar char="§"/>
            </a:pPr>
            <a:endParaRPr lang="en-US" sz="2400" dirty="0" smtClean="0"/>
          </a:p>
          <a:p>
            <a:pPr>
              <a:buFont typeface="Wingdings" pitchFamily="2" charset="2"/>
              <a:buChar char="§"/>
            </a:pPr>
            <a:endParaRPr lang="en-US" sz="2400" dirty="0" smtClean="0"/>
          </a:p>
          <a:p>
            <a:pPr>
              <a:buFont typeface="Wingdings" pitchFamily="2" charset="2"/>
              <a:buChar char="§"/>
            </a:pPr>
            <a:endParaRPr lang="en-US" sz="2400" dirty="0" smtClean="0"/>
          </a:p>
          <a:p>
            <a:pPr>
              <a:buFont typeface="Wingdings" pitchFamily="2" charset="2"/>
              <a:buChar char="§"/>
            </a:pPr>
            <a:endParaRPr lang="en-US" sz="2400" dirty="0" smtClean="0"/>
          </a:p>
          <a:p>
            <a:pPr>
              <a:buFont typeface="Wingdings" pitchFamily="2" charset="2"/>
              <a:buChar char="§"/>
            </a:pPr>
            <a:endParaRPr lang="en-US" sz="2400" dirty="0" smtClean="0"/>
          </a:p>
        </p:txBody>
      </p:sp>
      <p:sp>
        <p:nvSpPr>
          <p:cNvPr id="4" name="Slide Number Placeholder 3"/>
          <p:cNvSpPr>
            <a:spLocks noGrp="1"/>
          </p:cNvSpPr>
          <p:nvPr>
            <p:ph type="sldNum" sz="quarter" idx="12"/>
          </p:nvPr>
        </p:nvSpPr>
        <p:spPr/>
        <p:txBody>
          <a:bodyPr/>
          <a:lstStyle/>
          <a:p>
            <a:fld id="{15E03424-0F48-491A-9604-DD32E02A8B8D}" type="slidenum">
              <a:rPr lang="en-US" smtClean="0">
                <a:solidFill>
                  <a:srgbClr val="000000"/>
                </a:solidFill>
              </a:rPr>
              <a:pPr/>
              <a:t>5</a:t>
            </a:fld>
            <a:endParaRPr lang="en-US">
              <a:solidFill>
                <a:srgbClr val="000000"/>
              </a:solidFill>
            </a:endParaRPr>
          </a:p>
        </p:txBody>
      </p:sp>
      <p:pic>
        <p:nvPicPr>
          <p:cNvPr id="5" name="Picture 5" descr="See the source image"/>
          <p:cNvPicPr>
            <a:picLocks noChangeAspect="1" noChangeArrowheads="1"/>
          </p:cNvPicPr>
          <p:nvPr/>
        </p:nvPicPr>
        <p:blipFill>
          <a:blip r:embed="rId2" cstate="print"/>
          <a:srcRect/>
          <a:stretch>
            <a:fillRect/>
          </a:stretch>
        </p:blipFill>
        <p:spPr bwMode="auto">
          <a:xfrm>
            <a:off x="4876800" y="1447800"/>
            <a:ext cx="2819400" cy="1804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8" name="Picture 2" descr="See the source image"/>
          <p:cNvPicPr>
            <a:picLocks noChangeAspect="1" noChangeArrowheads="1"/>
          </p:cNvPicPr>
          <p:nvPr/>
        </p:nvPicPr>
        <p:blipFill>
          <a:blip r:embed="rId3"/>
          <a:srcRect/>
          <a:stretch>
            <a:fillRect/>
          </a:stretch>
        </p:blipFill>
        <p:spPr bwMode="auto">
          <a:xfrm>
            <a:off x="914400" y="1447800"/>
            <a:ext cx="2819400" cy="1852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See the source image"/>
          <p:cNvPicPr>
            <a:picLocks noChangeAspect="1" noChangeArrowheads="1"/>
          </p:cNvPicPr>
          <p:nvPr/>
        </p:nvPicPr>
        <p:blipFill>
          <a:blip r:embed="rId4"/>
          <a:srcRect/>
          <a:stretch>
            <a:fillRect/>
          </a:stretch>
        </p:blipFill>
        <p:spPr bwMode="auto">
          <a:xfrm>
            <a:off x="2971800" y="3886200"/>
            <a:ext cx="2743200"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914400" y="3352800"/>
            <a:ext cx="2667000" cy="381000"/>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Hard Wood</a:t>
            </a:r>
            <a:endParaRPr lang="en-US" dirty="0">
              <a:latin typeface="Times New Roman" pitchFamily="18" charset="0"/>
              <a:cs typeface="Times New Roman" pitchFamily="18" charset="0"/>
            </a:endParaRPr>
          </a:p>
        </p:txBody>
      </p:sp>
      <p:sp>
        <p:nvSpPr>
          <p:cNvPr id="9" name="TextBox 8"/>
          <p:cNvSpPr txBox="1"/>
          <p:nvPr/>
        </p:nvSpPr>
        <p:spPr>
          <a:xfrm>
            <a:off x="4876800" y="3352800"/>
            <a:ext cx="2667000" cy="381000"/>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Soft Wood</a:t>
            </a:r>
            <a:endParaRPr lang="en-US" dirty="0">
              <a:latin typeface="Times New Roman" pitchFamily="18" charset="0"/>
              <a:cs typeface="Times New Roman" pitchFamily="18" charset="0"/>
            </a:endParaRPr>
          </a:p>
        </p:txBody>
      </p:sp>
      <p:sp>
        <p:nvSpPr>
          <p:cNvPr id="10" name="TextBox 9"/>
          <p:cNvSpPr txBox="1"/>
          <p:nvPr/>
        </p:nvSpPr>
        <p:spPr>
          <a:xfrm>
            <a:off x="2971800" y="6019800"/>
            <a:ext cx="27432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Ply Wood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685800" y="533400"/>
            <a:ext cx="7696200" cy="280076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IN" sz="8800" dirty="0" smtClean="0">
                <a:latin typeface="Times New Roman" pitchFamily="18" charset="0"/>
                <a:cs typeface="Times New Roman" pitchFamily="18" charset="0"/>
              </a:rPr>
              <a:t>CARPENTRY</a:t>
            </a:r>
          </a:p>
          <a:p>
            <a:pPr algn="ctr"/>
            <a:r>
              <a:rPr lang="en-IN" sz="8800" dirty="0" smtClean="0">
                <a:latin typeface="Times New Roman" pitchFamily="18" charset="0"/>
                <a:cs typeface="Times New Roman" pitchFamily="18" charset="0"/>
              </a:rPr>
              <a:t>TOOLS</a:t>
            </a:r>
            <a:endParaRPr lang="en-US" sz="8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2"/>
          <a:srcRect t="31780" b="30084"/>
          <a:stretch>
            <a:fillRect/>
          </a:stretch>
        </p:blipFill>
        <p:spPr bwMode="auto">
          <a:xfrm rot="16200000">
            <a:off x="-1619276" y="3119418"/>
            <a:ext cx="4953000" cy="1285884"/>
          </a:xfrm>
          <a:prstGeom prst="rect">
            <a:avLst/>
          </a:prstGeom>
          <a:noFill/>
        </p:spPr>
      </p:pic>
      <p:sp>
        <p:nvSpPr>
          <p:cNvPr id="3" name="TextBox 2"/>
          <p:cNvSpPr txBox="1"/>
          <p:nvPr/>
        </p:nvSpPr>
        <p:spPr>
          <a:xfrm>
            <a:off x="142844" y="6072206"/>
            <a:ext cx="1643042" cy="646331"/>
          </a:xfrm>
          <a:prstGeom prst="rect">
            <a:avLst/>
          </a:prstGeom>
          <a:noFill/>
        </p:spPr>
        <p:txBody>
          <a:bodyPr wrap="square" rtlCol="0">
            <a:spAutoFit/>
          </a:bodyPr>
          <a:lstStyle/>
          <a:p>
            <a:r>
              <a:rPr lang="en-IN" dirty="0" smtClean="0"/>
              <a:t> CARPENTER’S FOLDING RULE</a:t>
            </a:r>
            <a:endParaRPr lang="en-US" dirty="0"/>
          </a:p>
        </p:txBody>
      </p:sp>
      <p:pic>
        <p:nvPicPr>
          <p:cNvPr id="1028" name="Picture 4" descr="See the source image"/>
          <p:cNvPicPr>
            <a:picLocks noChangeAspect="1" noChangeArrowheads="1"/>
          </p:cNvPicPr>
          <p:nvPr/>
        </p:nvPicPr>
        <p:blipFill>
          <a:blip r:embed="rId3"/>
          <a:srcRect t="20231" b="24593"/>
          <a:stretch>
            <a:fillRect/>
          </a:stretch>
        </p:blipFill>
        <p:spPr bwMode="auto">
          <a:xfrm rot="1611239">
            <a:off x="5000628" y="1357298"/>
            <a:ext cx="3857652" cy="2143140"/>
          </a:xfrm>
          <a:prstGeom prst="rect">
            <a:avLst/>
          </a:prstGeom>
          <a:noFill/>
        </p:spPr>
      </p:pic>
      <p:sp>
        <p:nvSpPr>
          <p:cNvPr id="5" name="TextBox 4"/>
          <p:cNvSpPr txBox="1"/>
          <p:nvPr/>
        </p:nvSpPr>
        <p:spPr>
          <a:xfrm>
            <a:off x="5791200" y="3581400"/>
            <a:ext cx="1685932" cy="369332"/>
          </a:xfrm>
          <a:prstGeom prst="rect">
            <a:avLst/>
          </a:prstGeom>
          <a:noFill/>
        </p:spPr>
        <p:txBody>
          <a:bodyPr wrap="square" rtlCol="0">
            <a:spAutoFit/>
          </a:bodyPr>
          <a:lstStyle/>
          <a:p>
            <a:r>
              <a:rPr lang="en-IN" dirty="0" smtClean="0"/>
              <a:t>    TRY SQUARE</a:t>
            </a:r>
            <a:endParaRPr lang="en-US" dirty="0"/>
          </a:p>
        </p:txBody>
      </p:sp>
      <p:pic>
        <p:nvPicPr>
          <p:cNvPr id="1030" name="Picture 6" descr="See the source image"/>
          <p:cNvPicPr>
            <a:picLocks noChangeAspect="1" noChangeArrowheads="1"/>
          </p:cNvPicPr>
          <p:nvPr/>
        </p:nvPicPr>
        <p:blipFill>
          <a:blip r:embed="rId4"/>
          <a:srcRect l="11321" r="9434"/>
          <a:stretch>
            <a:fillRect/>
          </a:stretch>
        </p:blipFill>
        <p:spPr bwMode="auto">
          <a:xfrm>
            <a:off x="1828800" y="1600200"/>
            <a:ext cx="2514600" cy="3357586"/>
          </a:xfrm>
          <a:prstGeom prst="rect">
            <a:avLst/>
          </a:prstGeom>
          <a:noFill/>
        </p:spPr>
      </p:pic>
      <p:sp>
        <p:nvSpPr>
          <p:cNvPr id="7" name="TextBox 6"/>
          <p:cNvSpPr txBox="1"/>
          <p:nvPr/>
        </p:nvSpPr>
        <p:spPr>
          <a:xfrm>
            <a:off x="2209800" y="5257800"/>
            <a:ext cx="1714512" cy="369332"/>
          </a:xfrm>
          <a:prstGeom prst="rect">
            <a:avLst/>
          </a:prstGeom>
          <a:noFill/>
        </p:spPr>
        <p:txBody>
          <a:bodyPr wrap="square" rtlCol="0">
            <a:spAutoFit/>
          </a:bodyPr>
          <a:lstStyle/>
          <a:p>
            <a:r>
              <a:rPr lang="en-IN" dirty="0" smtClean="0"/>
              <a:t>BEVEL  SQUARE</a:t>
            </a:r>
            <a:endParaRPr lang="en-US" dirty="0"/>
          </a:p>
        </p:txBody>
      </p:sp>
      <p:sp>
        <p:nvSpPr>
          <p:cNvPr id="1032" name="AutoShape 8" descr="Image result for carbon pencil used in carpentry"/>
          <p:cNvSpPr>
            <a:spLocks noChangeAspect="1" noChangeArrowheads="1"/>
          </p:cNvSpPr>
          <p:nvPr/>
        </p:nvSpPr>
        <p:spPr bwMode="auto">
          <a:xfrm>
            <a:off x="63500" y="-136525"/>
            <a:ext cx="2019300" cy="17335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Image result for carbon pencil used in carpentry"/>
          <p:cNvSpPr>
            <a:spLocks noChangeAspect="1" noChangeArrowheads="1"/>
          </p:cNvSpPr>
          <p:nvPr/>
        </p:nvSpPr>
        <p:spPr bwMode="auto">
          <a:xfrm>
            <a:off x="63500" y="-136525"/>
            <a:ext cx="2019300" cy="17335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6" name="Picture 12" descr="See the source image"/>
          <p:cNvPicPr>
            <a:picLocks noChangeAspect="1" noChangeArrowheads="1"/>
          </p:cNvPicPr>
          <p:nvPr/>
        </p:nvPicPr>
        <p:blipFill>
          <a:blip r:embed="rId5"/>
          <a:srcRect b="15697"/>
          <a:stretch>
            <a:fillRect/>
          </a:stretch>
        </p:blipFill>
        <p:spPr bwMode="auto">
          <a:xfrm>
            <a:off x="4191000" y="4114800"/>
            <a:ext cx="2857500" cy="2071702"/>
          </a:xfrm>
          <a:prstGeom prst="rect">
            <a:avLst/>
          </a:prstGeom>
          <a:noFill/>
        </p:spPr>
      </p:pic>
      <p:sp>
        <p:nvSpPr>
          <p:cNvPr id="11" name="TextBox 10"/>
          <p:cNvSpPr txBox="1"/>
          <p:nvPr/>
        </p:nvSpPr>
        <p:spPr>
          <a:xfrm>
            <a:off x="4800600" y="6248400"/>
            <a:ext cx="2143140" cy="369332"/>
          </a:xfrm>
          <a:prstGeom prst="rect">
            <a:avLst/>
          </a:prstGeom>
          <a:noFill/>
        </p:spPr>
        <p:txBody>
          <a:bodyPr wrap="square" rtlCol="0">
            <a:spAutoFit/>
          </a:bodyPr>
          <a:lstStyle/>
          <a:p>
            <a:r>
              <a:rPr lang="en-IN" dirty="0" smtClean="0"/>
              <a:t>    CARBON PENCIL</a:t>
            </a:r>
            <a:endParaRPr lang="en-US" dirty="0"/>
          </a:p>
        </p:txBody>
      </p:sp>
      <p:sp>
        <p:nvSpPr>
          <p:cNvPr id="12" name="TextBox 11"/>
          <p:cNvSpPr txBox="1"/>
          <p:nvPr/>
        </p:nvSpPr>
        <p:spPr>
          <a:xfrm>
            <a:off x="214282" y="142852"/>
            <a:ext cx="8572560" cy="1323439"/>
          </a:xfrm>
          <a:prstGeom prst="rect">
            <a:avLst/>
          </a:prstGeom>
          <a:noFill/>
        </p:spPr>
        <p:txBody>
          <a:bodyPr wrap="square" rtlCol="0">
            <a:spAutoFit/>
          </a:bodyPr>
          <a:lstStyle/>
          <a:p>
            <a:r>
              <a:rPr lang="en-IN" sz="4000" dirty="0" smtClean="0">
                <a:latin typeface="Algerian" pitchFamily="82" charset="0"/>
              </a:rPr>
              <a:t>               </a:t>
            </a:r>
            <a:endParaRPr lang="en-IN" sz="4000" u="sng" dirty="0" smtClean="0">
              <a:latin typeface="Algerian" pitchFamily="82" charset="0"/>
            </a:endParaRPr>
          </a:p>
          <a:p>
            <a:endParaRPr lang="en-US" sz="4000" dirty="0">
              <a:latin typeface="Algerian" pitchFamily="82" charset="0"/>
            </a:endParaRPr>
          </a:p>
        </p:txBody>
      </p:sp>
      <p:sp>
        <p:nvSpPr>
          <p:cNvPr id="13" name="TextBox 12"/>
          <p:cNvSpPr txBox="1"/>
          <p:nvPr/>
        </p:nvSpPr>
        <p:spPr>
          <a:xfrm>
            <a:off x="285720" y="857232"/>
            <a:ext cx="6357982" cy="369332"/>
          </a:xfrm>
          <a:prstGeom prst="rect">
            <a:avLst/>
          </a:prstGeom>
          <a:noFill/>
        </p:spPr>
        <p:txBody>
          <a:bodyPr wrap="square" rtlCol="0">
            <a:spAutoFit/>
          </a:bodyPr>
          <a:lstStyle/>
          <a:p>
            <a:endParaRPr lang="en-US" dirty="0"/>
          </a:p>
        </p:txBody>
      </p:sp>
      <p:sp>
        <p:nvSpPr>
          <p:cNvPr id="14" name="TextBox 13"/>
          <p:cNvSpPr txBox="1"/>
          <p:nvPr/>
        </p:nvSpPr>
        <p:spPr>
          <a:xfrm>
            <a:off x="2057400" y="304800"/>
            <a:ext cx="5029200" cy="1077218"/>
          </a:xfrm>
          <a:prstGeom prst="rect">
            <a:avLst/>
          </a:prstGeom>
          <a:noFill/>
        </p:spPr>
        <p:txBody>
          <a:bodyPr wrap="square" rtlCol="0">
            <a:spAutoFit/>
          </a:bodyPr>
          <a:lstStyle/>
          <a:p>
            <a:pPr algn="ctr"/>
            <a:r>
              <a:rPr lang="en-IN" sz="3200" u="sng" dirty="0" smtClean="0">
                <a:latin typeface="Times New Roman" pitchFamily="18" charset="0"/>
                <a:cs typeface="Times New Roman" pitchFamily="18" charset="0"/>
              </a:rPr>
              <a:t>Marking and Measuring Tools</a:t>
            </a:r>
            <a:endParaRPr lang="en-US" sz="32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844" y="214290"/>
            <a:ext cx="8858312" cy="707886"/>
          </a:xfrm>
          <a:prstGeom prst="rect">
            <a:avLst/>
          </a:prstGeom>
          <a:noFill/>
        </p:spPr>
        <p:txBody>
          <a:bodyPr wrap="square" rtlCol="0">
            <a:spAutoFit/>
          </a:bodyPr>
          <a:lstStyle/>
          <a:p>
            <a:r>
              <a:rPr lang="en-IN" sz="4000" dirty="0" smtClean="0">
                <a:latin typeface="Algerian" pitchFamily="82" charset="0"/>
              </a:rPr>
              <a:t>                      </a:t>
            </a:r>
            <a:endParaRPr lang="en-US" sz="3200" dirty="0">
              <a:latin typeface="Algerian" pitchFamily="82" charset="0"/>
            </a:endParaRPr>
          </a:p>
        </p:txBody>
      </p:sp>
      <p:pic>
        <p:nvPicPr>
          <p:cNvPr id="15362" name="Picture 2" descr="See the source image"/>
          <p:cNvPicPr>
            <a:picLocks noChangeAspect="1" noChangeArrowheads="1"/>
          </p:cNvPicPr>
          <p:nvPr/>
        </p:nvPicPr>
        <p:blipFill>
          <a:blip r:embed="rId2"/>
          <a:srcRect l="12658" t="7912" r="14557" b="9809"/>
          <a:stretch>
            <a:fillRect/>
          </a:stretch>
        </p:blipFill>
        <p:spPr bwMode="auto">
          <a:xfrm>
            <a:off x="6786578" y="4572008"/>
            <a:ext cx="2143140" cy="1571636"/>
          </a:xfrm>
          <a:prstGeom prst="rect">
            <a:avLst/>
          </a:prstGeom>
          <a:noFill/>
        </p:spPr>
      </p:pic>
      <p:sp>
        <p:nvSpPr>
          <p:cNvPr id="5" name="TextBox 4"/>
          <p:cNvSpPr txBox="1"/>
          <p:nvPr/>
        </p:nvSpPr>
        <p:spPr>
          <a:xfrm>
            <a:off x="7715272" y="6215082"/>
            <a:ext cx="1071570" cy="307777"/>
          </a:xfrm>
          <a:prstGeom prst="rect">
            <a:avLst/>
          </a:prstGeom>
          <a:noFill/>
        </p:spPr>
        <p:txBody>
          <a:bodyPr wrap="square" rtlCol="0">
            <a:spAutoFit/>
          </a:bodyPr>
          <a:lstStyle/>
          <a:p>
            <a:r>
              <a:rPr lang="en-IN" sz="1400" dirty="0" smtClean="0"/>
              <a:t>RIP SAW</a:t>
            </a:r>
            <a:endParaRPr lang="en-US" sz="1400" dirty="0"/>
          </a:p>
        </p:txBody>
      </p:sp>
      <p:pic>
        <p:nvPicPr>
          <p:cNvPr id="15364" name="Picture 4" descr="See the source image"/>
          <p:cNvPicPr>
            <a:picLocks noChangeAspect="1" noChangeArrowheads="1"/>
          </p:cNvPicPr>
          <p:nvPr/>
        </p:nvPicPr>
        <p:blipFill>
          <a:blip r:embed="rId3"/>
          <a:srcRect l="9000" t="25568" r="8499" b="23295"/>
          <a:stretch>
            <a:fillRect/>
          </a:stretch>
        </p:blipFill>
        <p:spPr bwMode="auto">
          <a:xfrm>
            <a:off x="1571604" y="5643578"/>
            <a:ext cx="2143108" cy="785818"/>
          </a:xfrm>
          <a:prstGeom prst="rect">
            <a:avLst/>
          </a:prstGeom>
          <a:noFill/>
        </p:spPr>
      </p:pic>
      <p:sp>
        <p:nvSpPr>
          <p:cNvPr id="7" name="TextBox 6"/>
          <p:cNvSpPr txBox="1"/>
          <p:nvPr/>
        </p:nvSpPr>
        <p:spPr>
          <a:xfrm>
            <a:off x="2285984" y="6143644"/>
            <a:ext cx="571504" cy="307777"/>
          </a:xfrm>
          <a:prstGeom prst="rect">
            <a:avLst/>
          </a:prstGeom>
          <a:noFill/>
        </p:spPr>
        <p:txBody>
          <a:bodyPr wrap="square" rtlCol="0">
            <a:spAutoFit/>
          </a:bodyPr>
          <a:lstStyle/>
          <a:p>
            <a:r>
              <a:rPr lang="en-IN" sz="1400" dirty="0" smtClean="0"/>
              <a:t>AXE</a:t>
            </a:r>
            <a:endParaRPr lang="en-US" sz="1400" dirty="0"/>
          </a:p>
        </p:txBody>
      </p:sp>
      <p:pic>
        <p:nvPicPr>
          <p:cNvPr id="15370" name="Picture 10" descr="See the source image"/>
          <p:cNvPicPr>
            <a:picLocks noChangeAspect="1" noChangeArrowheads="1"/>
          </p:cNvPicPr>
          <p:nvPr/>
        </p:nvPicPr>
        <p:blipFill>
          <a:blip r:embed="rId4"/>
          <a:srcRect l="21141" t="2567" r="9395" b="5020"/>
          <a:stretch>
            <a:fillRect/>
          </a:stretch>
        </p:blipFill>
        <p:spPr bwMode="auto">
          <a:xfrm>
            <a:off x="7715272" y="785794"/>
            <a:ext cx="1071570" cy="1357322"/>
          </a:xfrm>
          <a:prstGeom prst="rect">
            <a:avLst/>
          </a:prstGeom>
          <a:noFill/>
        </p:spPr>
      </p:pic>
      <p:sp>
        <p:nvSpPr>
          <p:cNvPr id="11" name="TextBox 10"/>
          <p:cNvSpPr txBox="1"/>
          <p:nvPr/>
        </p:nvSpPr>
        <p:spPr>
          <a:xfrm>
            <a:off x="7500958" y="2143116"/>
            <a:ext cx="1500198" cy="307777"/>
          </a:xfrm>
          <a:prstGeom prst="rect">
            <a:avLst/>
          </a:prstGeom>
          <a:noFill/>
        </p:spPr>
        <p:txBody>
          <a:bodyPr wrap="square" rtlCol="0">
            <a:spAutoFit/>
          </a:bodyPr>
          <a:lstStyle/>
          <a:p>
            <a:r>
              <a:rPr lang="en-IN" sz="1400" dirty="0" smtClean="0"/>
              <a:t>TWISTED GIMLET</a:t>
            </a:r>
            <a:endParaRPr lang="en-US" sz="1400" dirty="0"/>
          </a:p>
        </p:txBody>
      </p:sp>
      <p:pic>
        <p:nvPicPr>
          <p:cNvPr id="15372" name="Picture 12" descr="See the source image"/>
          <p:cNvPicPr>
            <a:picLocks noChangeAspect="1" noChangeArrowheads="1"/>
          </p:cNvPicPr>
          <p:nvPr/>
        </p:nvPicPr>
        <p:blipFill>
          <a:blip r:embed="rId5"/>
          <a:srcRect l="3390" t="5743" r="3390" b="5233"/>
          <a:stretch>
            <a:fillRect/>
          </a:stretch>
        </p:blipFill>
        <p:spPr bwMode="auto">
          <a:xfrm rot="16200000">
            <a:off x="7429520" y="2857496"/>
            <a:ext cx="1571636" cy="1285884"/>
          </a:xfrm>
          <a:prstGeom prst="rect">
            <a:avLst/>
          </a:prstGeom>
          <a:noFill/>
        </p:spPr>
      </p:pic>
      <p:sp>
        <p:nvSpPr>
          <p:cNvPr id="13" name="TextBox 12"/>
          <p:cNvSpPr txBox="1"/>
          <p:nvPr/>
        </p:nvSpPr>
        <p:spPr>
          <a:xfrm>
            <a:off x="7715272" y="4286256"/>
            <a:ext cx="1214446" cy="307777"/>
          </a:xfrm>
          <a:prstGeom prst="rect">
            <a:avLst/>
          </a:prstGeom>
          <a:noFill/>
        </p:spPr>
        <p:txBody>
          <a:bodyPr wrap="square" rtlCol="0">
            <a:spAutoFit/>
          </a:bodyPr>
          <a:lstStyle/>
          <a:p>
            <a:r>
              <a:rPr lang="en-IN" sz="1400" dirty="0" smtClean="0"/>
              <a:t>PLAIN GIMLET</a:t>
            </a:r>
            <a:endParaRPr lang="en-US" sz="1400" dirty="0"/>
          </a:p>
        </p:txBody>
      </p:sp>
      <p:pic>
        <p:nvPicPr>
          <p:cNvPr id="15374" name="Picture 14" descr="See the source image"/>
          <p:cNvPicPr>
            <a:picLocks noChangeAspect="1" noChangeArrowheads="1"/>
          </p:cNvPicPr>
          <p:nvPr/>
        </p:nvPicPr>
        <p:blipFill>
          <a:blip r:embed="rId6"/>
          <a:srcRect t="3846"/>
          <a:stretch>
            <a:fillRect/>
          </a:stretch>
        </p:blipFill>
        <p:spPr bwMode="auto">
          <a:xfrm>
            <a:off x="285720" y="928670"/>
            <a:ext cx="1857388" cy="1785950"/>
          </a:xfrm>
          <a:prstGeom prst="rect">
            <a:avLst/>
          </a:prstGeom>
          <a:noFill/>
        </p:spPr>
      </p:pic>
      <p:sp>
        <p:nvSpPr>
          <p:cNvPr id="15" name="TextBox 14"/>
          <p:cNvSpPr txBox="1"/>
          <p:nvPr/>
        </p:nvSpPr>
        <p:spPr>
          <a:xfrm>
            <a:off x="285720" y="2714620"/>
            <a:ext cx="1571636" cy="307777"/>
          </a:xfrm>
          <a:prstGeom prst="rect">
            <a:avLst/>
          </a:prstGeom>
          <a:noFill/>
        </p:spPr>
        <p:txBody>
          <a:bodyPr wrap="square" rtlCol="0">
            <a:spAutoFit/>
          </a:bodyPr>
          <a:lstStyle/>
          <a:p>
            <a:r>
              <a:rPr lang="en-IN" sz="1400" dirty="0" smtClean="0"/>
              <a:t>HALF ROUND FILE</a:t>
            </a:r>
            <a:endParaRPr lang="en-US" sz="1400" dirty="0"/>
          </a:p>
        </p:txBody>
      </p:sp>
      <p:pic>
        <p:nvPicPr>
          <p:cNvPr id="15376" name="Picture 16" descr="See the source image"/>
          <p:cNvPicPr>
            <a:picLocks noChangeAspect="1" noChangeArrowheads="1"/>
          </p:cNvPicPr>
          <p:nvPr/>
        </p:nvPicPr>
        <p:blipFill>
          <a:blip r:embed="rId7" cstate="print"/>
          <a:srcRect/>
          <a:stretch>
            <a:fillRect/>
          </a:stretch>
        </p:blipFill>
        <p:spPr bwMode="auto">
          <a:xfrm>
            <a:off x="5357818" y="1071546"/>
            <a:ext cx="1571635" cy="2286016"/>
          </a:xfrm>
          <a:prstGeom prst="rect">
            <a:avLst/>
          </a:prstGeom>
          <a:noFill/>
        </p:spPr>
      </p:pic>
      <p:pic>
        <p:nvPicPr>
          <p:cNvPr id="15378" name="Picture 18" descr="Image result for BASTARD file"/>
          <p:cNvPicPr>
            <a:picLocks noChangeAspect="1" noChangeArrowheads="1"/>
          </p:cNvPicPr>
          <p:nvPr/>
        </p:nvPicPr>
        <p:blipFill>
          <a:blip r:embed="rId8"/>
          <a:srcRect/>
          <a:stretch>
            <a:fillRect/>
          </a:stretch>
        </p:blipFill>
        <p:spPr bwMode="auto">
          <a:xfrm>
            <a:off x="2786050" y="1142984"/>
            <a:ext cx="1500198" cy="1493410"/>
          </a:xfrm>
          <a:prstGeom prst="rect">
            <a:avLst/>
          </a:prstGeom>
          <a:noFill/>
        </p:spPr>
      </p:pic>
      <p:sp>
        <p:nvSpPr>
          <p:cNvPr id="18" name="TextBox 17"/>
          <p:cNvSpPr txBox="1"/>
          <p:nvPr/>
        </p:nvSpPr>
        <p:spPr>
          <a:xfrm>
            <a:off x="2857488" y="2571744"/>
            <a:ext cx="1428760" cy="307777"/>
          </a:xfrm>
          <a:prstGeom prst="rect">
            <a:avLst/>
          </a:prstGeom>
          <a:noFill/>
        </p:spPr>
        <p:txBody>
          <a:bodyPr wrap="square" rtlCol="0">
            <a:spAutoFit/>
          </a:bodyPr>
          <a:lstStyle/>
          <a:p>
            <a:r>
              <a:rPr lang="en-IN" sz="1400" dirty="0" smtClean="0"/>
              <a:t>BASTARD FILE</a:t>
            </a:r>
            <a:endParaRPr lang="en-US" sz="1400" dirty="0"/>
          </a:p>
        </p:txBody>
      </p:sp>
      <p:pic>
        <p:nvPicPr>
          <p:cNvPr id="15380" name="Picture 20" descr="See the source image"/>
          <p:cNvPicPr>
            <a:picLocks noChangeAspect="1" noChangeArrowheads="1"/>
          </p:cNvPicPr>
          <p:nvPr/>
        </p:nvPicPr>
        <p:blipFill>
          <a:blip r:embed="rId9" cstate="print"/>
          <a:srcRect l="8000" r="12000" b="4348"/>
          <a:stretch>
            <a:fillRect/>
          </a:stretch>
        </p:blipFill>
        <p:spPr bwMode="auto">
          <a:xfrm>
            <a:off x="357158" y="3500438"/>
            <a:ext cx="1643074" cy="1571636"/>
          </a:xfrm>
          <a:prstGeom prst="rect">
            <a:avLst/>
          </a:prstGeom>
          <a:noFill/>
        </p:spPr>
      </p:pic>
      <p:sp>
        <p:nvSpPr>
          <p:cNvPr id="20" name="TextBox 19"/>
          <p:cNvSpPr txBox="1"/>
          <p:nvPr/>
        </p:nvSpPr>
        <p:spPr>
          <a:xfrm>
            <a:off x="571472" y="5143512"/>
            <a:ext cx="1357322" cy="307777"/>
          </a:xfrm>
          <a:prstGeom prst="rect">
            <a:avLst/>
          </a:prstGeom>
          <a:noFill/>
        </p:spPr>
        <p:txBody>
          <a:bodyPr wrap="square" rtlCol="0">
            <a:spAutoFit/>
          </a:bodyPr>
          <a:lstStyle/>
          <a:p>
            <a:r>
              <a:rPr lang="en-IN" sz="1400" dirty="0" smtClean="0"/>
              <a:t>RASP CUT FILE</a:t>
            </a:r>
            <a:endParaRPr lang="en-US" sz="1400" dirty="0"/>
          </a:p>
        </p:txBody>
      </p:sp>
      <p:pic>
        <p:nvPicPr>
          <p:cNvPr id="15382" name="Picture 22" descr="See the source image"/>
          <p:cNvPicPr>
            <a:picLocks noChangeAspect="1" noChangeArrowheads="1"/>
          </p:cNvPicPr>
          <p:nvPr/>
        </p:nvPicPr>
        <p:blipFill>
          <a:blip r:embed="rId10"/>
          <a:srcRect r="11584"/>
          <a:stretch>
            <a:fillRect/>
          </a:stretch>
        </p:blipFill>
        <p:spPr bwMode="auto">
          <a:xfrm>
            <a:off x="4572000" y="4143380"/>
            <a:ext cx="1928826" cy="1617725"/>
          </a:xfrm>
          <a:prstGeom prst="rect">
            <a:avLst/>
          </a:prstGeom>
          <a:noFill/>
        </p:spPr>
      </p:pic>
      <p:sp>
        <p:nvSpPr>
          <p:cNvPr id="22" name="TextBox 21"/>
          <p:cNvSpPr txBox="1"/>
          <p:nvPr/>
        </p:nvSpPr>
        <p:spPr>
          <a:xfrm>
            <a:off x="4643438" y="5786454"/>
            <a:ext cx="1785950" cy="307777"/>
          </a:xfrm>
          <a:prstGeom prst="rect">
            <a:avLst/>
          </a:prstGeom>
          <a:noFill/>
        </p:spPr>
        <p:txBody>
          <a:bodyPr wrap="square" rtlCol="0">
            <a:spAutoFit/>
          </a:bodyPr>
          <a:lstStyle/>
          <a:p>
            <a:r>
              <a:rPr lang="en-IN" sz="1400" dirty="0" smtClean="0"/>
              <a:t>CURVED TOOTH FILE</a:t>
            </a:r>
            <a:endParaRPr lang="en-US" sz="1400" dirty="0"/>
          </a:p>
        </p:txBody>
      </p:sp>
      <p:sp>
        <p:nvSpPr>
          <p:cNvPr id="23" name="TextBox 22"/>
          <p:cNvSpPr txBox="1"/>
          <p:nvPr/>
        </p:nvSpPr>
        <p:spPr>
          <a:xfrm>
            <a:off x="5357818" y="3429000"/>
            <a:ext cx="1571636" cy="523220"/>
          </a:xfrm>
          <a:prstGeom prst="rect">
            <a:avLst/>
          </a:prstGeom>
          <a:noFill/>
        </p:spPr>
        <p:txBody>
          <a:bodyPr wrap="square" rtlCol="0">
            <a:spAutoFit/>
          </a:bodyPr>
          <a:lstStyle/>
          <a:p>
            <a:r>
              <a:rPr lang="en-IN" sz="1400" dirty="0" smtClean="0"/>
              <a:t>SINGLE CUT &amp; DOUBLE CUT FILE</a:t>
            </a:r>
            <a:endParaRPr lang="en-US" sz="1400" dirty="0"/>
          </a:p>
        </p:txBody>
      </p:sp>
      <p:pic>
        <p:nvPicPr>
          <p:cNvPr id="15384" name="Picture 24" descr="Image result for CHISELS"/>
          <p:cNvPicPr>
            <a:picLocks noChangeAspect="1" noChangeArrowheads="1"/>
          </p:cNvPicPr>
          <p:nvPr/>
        </p:nvPicPr>
        <p:blipFill>
          <a:blip r:embed="rId11"/>
          <a:srcRect t="16667" r="-1" b="16666"/>
          <a:stretch>
            <a:fillRect/>
          </a:stretch>
        </p:blipFill>
        <p:spPr bwMode="auto">
          <a:xfrm>
            <a:off x="2357422" y="3500438"/>
            <a:ext cx="1714512" cy="1143008"/>
          </a:xfrm>
          <a:prstGeom prst="rect">
            <a:avLst/>
          </a:prstGeom>
          <a:noFill/>
        </p:spPr>
      </p:pic>
      <p:sp>
        <p:nvSpPr>
          <p:cNvPr id="25" name="TextBox 24"/>
          <p:cNvSpPr txBox="1"/>
          <p:nvPr/>
        </p:nvSpPr>
        <p:spPr>
          <a:xfrm>
            <a:off x="2786050" y="4500570"/>
            <a:ext cx="714380" cy="307777"/>
          </a:xfrm>
          <a:prstGeom prst="rect">
            <a:avLst/>
          </a:prstGeom>
          <a:noFill/>
        </p:spPr>
        <p:txBody>
          <a:bodyPr wrap="square" rtlCol="0">
            <a:spAutoFit/>
          </a:bodyPr>
          <a:lstStyle/>
          <a:p>
            <a:r>
              <a:rPr lang="en-IN" sz="1400" dirty="0" smtClean="0"/>
              <a:t>CHISEL</a:t>
            </a:r>
            <a:endParaRPr lang="en-US" sz="1400" dirty="0"/>
          </a:p>
        </p:txBody>
      </p:sp>
      <p:sp>
        <p:nvSpPr>
          <p:cNvPr id="24" name="TextBox 23"/>
          <p:cNvSpPr txBox="1"/>
          <p:nvPr/>
        </p:nvSpPr>
        <p:spPr>
          <a:xfrm>
            <a:off x="3048000" y="228600"/>
            <a:ext cx="3048000" cy="584775"/>
          </a:xfrm>
          <a:prstGeom prst="rect">
            <a:avLst/>
          </a:prstGeom>
          <a:noFill/>
        </p:spPr>
        <p:txBody>
          <a:bodyPr wrap="square" rtlCol="0">
            <a:spAutoFit/>
          </a:bodyPr>
          <a:lstStyle/>
          <a:p>
            <a:pPr algn="ctr"/>
            <a:r>
              <a:rPr lang="en-IN" sz="3200" u="sng" dirty="0" smtClean="0">
                <a:latin typeface="Times New Roman" pitchFamily="18" charset="0"/>
                <a:cs typeface="Times New Roman" pitchFamily="18" charset="0"/>
              </a:rPr>
              <a:t>Cutting Tools</a:t>
            </a:r>
            <a:endParaRPr lang="en-US" sz="32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4291"/>
            <a:ext cx="9144000" cy="523220"/>
          </a:xfrm>
          <a:prstGeom prst="rect">
            <a:avLst/>
          </a:prstGeom>
          <a:noFill/>
        </p:spPr>
        <p:txBody>
          <a:bodyPr wrap="square" rtlCol="0">
            <a:spAutoFit/>
          </a:bodyPr>
          <a:lstStyle/>
          <a:p>
            <a:r>
              <a:rPr lang="en-IN" sz="2800" dirty="0" smtClean="0">
                <a:latin typeface="Algerian" pitchFamily="82" charset="0"/>
              </a:rPr>
              <a:t>      </a:t>
            </a:r>
            <a:endParaRPr lang="en-US" sz="2800" dirty="0" smtClean="0">
              <a:latin typeface="Algerian" pitchFamily="82" charset="0"/>
            </a:endParaRPr>
          </a:p>
        </p:txBody>
      </p:sp>
      <p:pic>
        <p:nvPicPr>
          <p:cNvPr id="17410" name="Picture 2" descr="See the source image"/>
          <p:cNvPicPr>
            <a:picLocks noChangeAspect="1" noChangeArrowheads="1"/>
          </p:cNvPicPr>
          <p:nvPr/>
        </p:nvPicPr>
        <p:blipFill>
          <a:blip r:embed="rId2"/>
          <a:srcRect l="1462" t="8629" r="1156" b="22843"/>
          <a:stretch>
            <a:fillRect/>
          </a:stretch>
        </p:blipFill>
        <p:spPr bwMode="auto">
          <a:xfrm>
            <a:off x="2362200" y="3810000"/>
            <a:ext cx="4114800" cy="2590800"/>
          </a:xfrm>
          <a:prstGeom prst="rect">
            <a:avLst/>
          </a:prstGeom>
          <a:noFill/>
        </p:spPr>
      </p:pic>
      <p:sp>
        <p:nvSpPr>
          <p:cNvPr id="6" name="TextBox 5"/>
          <p:cNvSpPr txBox="1"/>
          <p:nvPr/>
        </p:nvSpPr>
        <p:spPr>
          <a:xfrm>
            <a:off x="1905000" y="6324600"/>
            <a:ext cx="5181600" cy="369332"/>
          </a:xfrm>
          <a:prstGeom prst="rect">
            <a:avLst/>
          </a:prstGeom>
          <a:noFill/>
        </p:spPr>
        <p:txBody>
          <a:bodyPr wrap="square" rtlCol="0">
            <a:spAutoFit/>
          </a:bodyPr>
          <a:lstStyle/>
          <a:p>
            <a:pPr algn="ctr"/>
            <a:r>
              <a:rPr lang="en-IN" dirty="0" smtClean="0"/>
              <a:t>WOODEN OR METALLIC  JACKPLANE</a:t>
            </a:r>
            <a:endParaRPr lang="en-US" dirty="0"/>
          </a:p>
        </p:txBody>
      </p:sp>
      <p:pic>
        <p:nvPicPr>
          <p:cNvPr id="17412" name="Picture 4" descr="See the source image"/>
          <p:cNvPicPr>
            <a:picLocks noChangeAspect="1" noChangeArrowheads="1"/>
          </p:cNvPicPr>
          <p:nvPr/>
        </p:nvPicPr>
        <p:blipFill>
          <a:blip r:embed="rId3" cstate="print"/>
          <a:srcRect/>
          <a:stretch>
            <a:fillRect/>
          </a:stretch>
        </p:blipFill>
        <p:spPr bwMode="auto">
          <a:xfrm>
            <a:off x="5181600" y="1066800"/>
            <a:ext cx="2635196" cy="2065327"/>
          </a:xfrm>
          <a:prstGeom prst="rect">
            <a:avLst/>
          </a:prstGeom>
          <a:noFill/>
        </p:spPr>
      </p:pic>
      <p:sp>
        <p:nvSpPr>
          <p:cNvPr id="7" name="TextBox 6"/>
          <p:cNvSpPr txBox="1"/>
          <p:nvPr/>
        </p:nvSpPr>
        <p:spPr>
          <a:xfrm>
            <a:off x="5486400" y="3200400"/>
            <a:ext cx="2143140" cy="369332"/>
          </a:xfrm>
          <a:prstGeom prst="rect">
            <a:avLst/>
          </a:prstGeom>
          <a:noFill/>
        </p:spPr>
        <p:txBody>
          <a:bodyPr wrap="square" rtlCol="0">
            <a:spAutoFit/>
          </a:bodyPr>
          <a:lstStyle/>
          <a:p>
            <a:r>
              <a:rPr lang="en-IN" dirty="0" smtClean="0"/>
              <a:t>     GIMLET DRILL</a:t>
            </a:r>
            <a:endParaRPr lang="en-US" dirty="0"/>
          </a:p>
        </p:txBody>
      </p:sp>
      <p:pic>
        <p:nvPicPr>
          <p:cNvPr id="1026" name="Picture 2" descr="See the source image"/>
          <p:cNvPicPr>
            <a:picLocks noChangeAspect="1" noChangeArrowheads="1"/>
          </p:cNvPicPr>
          <p:nvPr/>
        </p:nvPicPr>
        <p:blipFill>
          <a:blip r:embed="rId4"/>
          <a:srcRect/>
          <a:stretch>
            <a:fillRect/>
          </a:stretch>
        </p:blipFill>
        <p:spPr bwMode="auto">
          <a:xfrm>
            <a:off x="1066800" y="609600"/>
            <a:ext cx="2571768" cy="2786082"/>
          </a:xfrm>
          <a:prstGeom prst="rect">
            <a:avLst/>
          </a:prstGeom>
          <a:noFill/>
        </p:spPr>
      </p:pic>
      <p:sp>
        <p:nvSpPr>
          <p:cNvPr id="9" name="TextBox 8"/>
          <p:cNvSpPr txBox="1"/>
          <p:nvPr/>
        </p:nvSpPr>
        <p:spPr>
          <a:xfrm>
            <a:off x="1295400" y="3352800"/>
            <a:ext cx="2895600" cy="369332"/>
          </a:xfrm>
          <a:prstGeom prst="rect">
            <a:avLst/>
          </a:prstGeom>
          <a:noFill/>
        </p:spPr>
        <p:txBody>
          <a:bodyPr wrap="square" rtlCol="0">
            <a:spAutoFit/>
          </a:bodyPr>
          <a:lstStyle/>
          <a:p>
            <a:r>
              <a:rPr lang="en-IN" dirty="0" smtClean="0"/>
              <a:t>DRILLING MACHINE</a:t>
            </a:r>
            <a:endParaRPr lang="en-US" dirty="0"/>
          </a:p>
        </p:txBody>
      </p:sp>
      <p:cxnSp>
        <p:nvCxnSpPr>
          <p:cNvPr id="14" name="Straight Connector 13"/>
          <p:cNvCxnSpPr/>
          <p:nvPr/>
        </p:nvCxnSpPr>
        <p:spPr>
          <a:xfrm>
            <a:off x="0" y="3733800"/>
            <a:ext cx="9144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8600" y="4191000"/>
            <a:ext cx="1752600" cy="1077218"/>
          </a:xfrm>
          <a:prstGeom prst="rect">
            <a:avLst/>
          </a:prstGeom>
          <a:noFill/>
        </p:spPr>
        <p:txBody>
          <a:bodyPr wrap="square" rtlCol="0">
            <a:spAutoFit/>
          </a:bodyPr>
          <a:lstStyle/>
          <a:p>
            <a:r>
              <a:rPr lang="en-IN" sz="3200" u="sng" dirty="0" err="1" smtClean="0">
                <a:latin typeface="Times New Roman" pitchFamily="18" charset="0"/>
                <a:cs typeface="Times New Roman" pitchFamily="18" charset="0"/>
              </a:rPr>
              <a:t>Planing</a:t>
            </a:r>
            <a:r>
              <a:rPr lang="en-IN" sz="3200" u="sng" dirty="0" smtClean="0">
                <a:latin typeface="Times New Roman" pitchFamily="18" charset="0"/>
                <a:cs typeface="Times New Roman" pitchFamily="18" charset="0"/>
              </a:rPr>
              <a:t> Tools</a:t>
            </a:r>
            <a:endParaRPr lang="en-US" sz="3200" u="sng" dirty="0">
              <a:latin typeface="Times New Roman" pitchFamily="18" charset="0"/>
              <a:cs typeface="Times New Roman" pitchFamily="18" charset="0"/>
            </a:endParaRPr>
          </a:p>
        </p:txBody>
      </p:sp>
      <p:cxnSp>
        <p:nvCxnSpPr>
          <p:cNvPr id="19" name="Straight Connector 18"/>
          <p:cNvCxnSpPr/>
          <p:nvPr/>
        </p:nvCxnSpPr>
        <p:spPr>
          <a:xfrm rot="5400000">
            <a:off x="2932910" y="2171700"/>
            <a:ext cx="3124991"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0" y="609600"/>
            <a:ext cx="9144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62200" y="0"/>
            <a:ext cx="4038600" cy="584775"/>
          </a:xfrm>
          <a:prstGeom prst="rect">
            <a:avLst/>
          </a:prstGeom>
          <a:noFill/>
        </p:spPr>
        <p:txBody>
          <a:bodyPr wrap="square" rtlCol="0">
            <a:spAutoFit/>
          </a:bodyPr>
          <a:lstStyle/>
          <a:p>
            <a:pPr algn="ctr"/>
            <a:r>
              <a:rPr lang="en-IN" sz="3200" u="sng" dirty="0" smtClean="0">
                <a:latin typeface="Times New Roman" pitchFamily="18" charset="0"/>
                <a:cs typeface="Times New Roman" pitchFamily="18" charset="0"/>
              </a:rPr>
              <a:t>Drilling Tools</a:t>
            </a:r>
            <a:endParaRPr lang="en-US" sz="32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TotalTime>
  <Words>903</Words>
  <Application>Microsoft Office PowerPoint</Application>
  <PresentationFormat>On-screen Show (4:3)</PresentationFormat>
  <Paragraphs>192</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Slide 1</vt:lpstr>
      <vt:lpstr>Slide 2</vt:lpstr>
      <vt:lpstr>CONTENTS</vt:lpstr>
      <vt:lpstr>INTRODUCTION</vt:lpstr>
      <vt:lpstr>TYPES OF WOOD</vt:lpstr>
      <vt:lpstr>Slide 6</vt:lpstr>
      <vt:lpstr>Slide 7</vt:lpstr>
      <vt:lpstr>Slide 8</vt:lpstr>
      <vt:lpstr>Slide 9</vt:lpstr>
      <vt:lpstr>Slide 10</vt:lpstr>
      <vt:lpstr>Slide 11</vt:lpstr>
      <vt:lpstr>Slide 12</vt:lpstr>
      <vt:lpstr>CARPENTRY OPERATIONS</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Windows User</cp:lastModifiedBy>
  <cp:revision>93</cp:revision>
  <dcterms:created xsi:type="dcterms:W3CDTF">2006-08-16T00:00:00Z</dcterms:created>
  <dcterms:modified xsi:type="dcterms:W3CDTF">2019-05-03T04:53:48Z</dcterms:modified>
</cp:coreProperties>
</file>